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Java 19.8-->
<p:presentation xmlns:r="http://schemas.openxmlformats.org/officeDocument/2006/relationships" xmlns:a="http://schemas.openxmlformats.org/drawingml/2006/main" xmlns:p="http://schemas.openxmlformats.org/presentationml/2006/main" saveSubsetFonts="1">
  <p:sldMasterIdLst>
    <p:sldMasterId id="2147483648" r:id="rId1"/>
    <p:sldMasterId id="2147484923" r:id="rId2"/>
  </p:sldMasterIdLst>
  <p:notesMasterIdLst>
    <p:notesMasterId r:id="rId3"/>
  </p:notesMasterIdLst>
  <p:sldIdLst>
    <p:sldId id="259" r:id="rId4"/>
    <p:sldId id="262" r:id="rId5"/>
    <p:sldId id="265" r:id="rId6"/>
    <p:sldId id="268" r:id="rId7"/>
    <p:sldId id="271" r:id="rId8"/>
    <p:sldId id="274" r:id="rId9"/>
    <p:sldId id="277" r:id="rId10"/>
    <p:sldId id="280" r:id="rId11"/>
    <p:sldId id="283" r:id="rId12"/>
    <p:sldId id="286" r:id="rId13"/>
    <p:sldId id="289" r:id="rId14"/>
    <p:sldId id="292" r:id="rId15"/>
    <p:sldId id="295" r:id="rId16"/>
    <p:sldId id="298" r:id="rId17"/>
    <p:sldId id="301" r:id="rId18"/>
    <p:sldId id="304" r:id="rId19"/>
    <p:sldId id="307" r:id="rId20"/>
    <p:sldId id="310" r:id="rId21"/>
    <p:sldId id="313" r:id="rId22"/>
    <p:sldId id="316" r:id="rId23"/>
    <p:sldId id="319" r:id="rId24"/>
    <p:sldId id="322" r:id="rId25"/>
    <p:sldId id="325" r:id="rId26"/>
    <p:sldId id="328" r:id="rId27"/>
    <p:sldId id="331" r:id="rId28"/>
    <p:sldId id="334" r:id="rId29"/>
    <p:sldId id="337" r:id="rId30"/>
    <p:sldId id="340" r:id="rId31"/>
    <p:sldId id="343" r:id="rId32"/>
    <p:sldId id="346" r:id="rId33"/>
    <p:sldId id="349" r:id="rId34"/>
    <p:sldId id="352" r:id="rId35"/>
    <p:sldId id="355" r:id="rId36"/>
    <p:sldId id="358" r:id="rId37"/>
    <p:sldId id="361" r:id="rId38"/>
    <p:sldId id="364" r:id="rId39"/>
    <p:sldId id="367" r:id="rId40"/>
    <p:sldId id="370" r:id="rId41"/>
    <p:sldId id="373" r:id="rId42"/>
    <p:sldId id="376" r:id="rId43"/>
    <p:sldId id="379" r:id="rId44"/>
    <p:sldId id="382" r:id="rId45"/>
    <p:sldId id="385" r:id="rId46"/>
  </p:sldIdLst>
  <p:sldSz cx="9144000" cy="5143500" type="screen16x9"/>
  <p:notesSz cx="6858000" cy="9144000"/>
  <p:custDataLst>
    <p:tags r:id="rId4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000"/>
    <p:restoredTop sz="0"/>
  </p:normalViewPr>
  <p:slideViewPr>
    <p:cSldViewPr>
      <p:cViewPr>
        <p:scale>
          <a:sx n="66" d="100"/>
          <a:sy n="66" d="100"/>
        </p:scale>
        <p:origin x="0" y="0"/>
      </p:cViewPr>
    </p:cSldViewPr>
  </p:slideViewPr>
  <p:notesViewPr>
    <p:cSldViewPr>
      <p:cViewPr>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tags" Target="tags/tag1.xml" /><Relationship Id="rId48" Type="http://schemas.openxmlformats.org/officeDocument/2006/relationships/presProps" Target="presProps.xml" /><Relationship Id="rId49" Type="http://schemas.openxmlformats.org/officeDocument/2006/relationships/viewProps" Target="viewProps.xml" /><Relationship Id="rId5" Type="http://schemas.openxmlformats.org/officeDocument/2006/relationships/slide" Target="slides/slide2.xml" /><Relationship Id="rId50" Type="http://schemas.openxmlformats.org/officeDocument/2006/relationships/theme" Target="theme/theme1.xml" /><Relationship Id="rId51" Type="http://schemas.openxmlformats.org/officeDocument/2006/relationships/tableStyles" Target="tableStyles.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s>
</file>

<file path=ppt/charts/_rels/chart2.xml.rels>&#65279;<?xml version="1.0" encoding="utf-8" standalone="yes"?><Relationships xmlns="http://schemas.openxmlformats.org/package/2006/relationships"><Relationship Id="rId1" Type="http://schemas.openxmlformats.org/officeDocument/2006/relationships/package" Target="../embeddings/Microsoft_Excel_Worksheet2.xlsx" /></Relationships>
</file>

<file path=ppt/charts/_rels/chart3.xml.rels>&#65279;<?xml version="1.0" encoding="utf-8" standalone="yes"?><Relationships xmlns="http://schemas.openxmlformats.org/package/2006/relationships"><Relationship Id="rId1" Type="http://schemas.openxmlformats.org/officeDocument/2006/relationships/package" Target="../embeddings/Microsoft_Excel_Worksheet3.xlsx" /></Relationships>
</file>

<file path=ppt/charts/_rels/chart4.xml.rels>&#65279;<?xml version="1.0" encoding="utf-8" standalone="yes"?><Relationships xmlns="http://schemas.openxmlformats.org/package/2006/relationships"><Relationship Id="rId1" Type="http://schemas.openxmlformats.org/officeDocument/2006/relationships/package" Target="../embeddings/Microsoft_Excel_Worksheet4.xlsx" /></Relationships>
</file>

<file path=ppt/charts/_rels/chart5.xml.rels>&#65279;<?xml version="1.0" encoding="utf-8" standalone="yes"?><Relationships xmlns="http://schemas.openxmlformats.org/package/2006/relationships"><Relationship Id="rId1" Type="http://schemas.openxmlformats.org/officeDocument/2006/relationships/package" Target="../embeddings/Microsoft_Excel_Worksheet5.xlsx" /></Relationships>
</file>

<file path=ppt/charts/_rels/chart6.xml.rels>&#65279;<?xml version="1.0" encoding="utf-8" standalone="yes"?><Relationships xmlns="http://schemas.openxmlformats.org/package/2006/relationships"><Relationship Id="rId1" Type="http://schemas.openxmlformats.org/officeDocument/2006/relationships/package" Target="../embeddings/Microsoft_Excel_Worksheet6.xlsx" /></Relationships>
</file>

<file path=ppt/charts/chart1.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Europe: oral care launches, by launch type, 2019-24</a:t>
            </a:r>
          </a:p>
        </c:rich>
      </c:tx>
      <c:overlay val="0"/>
    </c:title>
    <c:autoTitleDeleted val="0"/>
    <c:plotArea>
      <c:lineChart>
        <c:grouping/>
        <c:varyColors val="0"/>
        <c:ser>
          <c:idx val="0"/>
          <c:order val="0"/>
          <c:tx>
            <c:strRef>
              <c:f>Sheet1!$B$1</c:f>
              <c:strCache>
                <c:ptCount val="1"/>
                <c:pt idx="0">
                  <c:v>New product</c:v>
                </c:pt>
              </c:strCache>
            </c:strRef>
          </c:tx>
          <c:spPr>
            <a:solidFill>
              <a:srgbClr val="5E358B"/>
            </a:solidFill>
            <a:ln w="38100">
              <a:solidFill>
                <a:srgbClr val="5E358B"/>
              </a:solidFill>
            </a:ln>
          </c:spPr>
          <c:marker>
            <c:symbol val="none"/>
          </c:marker>
          <c:dLbls>
            <c:dLbl>
              <c:idx val="0"/>
              <c:tx>
                <c:rich>
                  <a:bodyPr/>
                  <a:lstStyle/>
                  <a:p>
                    <a:pPr>
                      <a:defRPr/>
                    </a:pPr>
                    <a:r>
                      <a:t>40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39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34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34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34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Sheet1!$A$2:$A$6</c:f>
              <c:strCache>
                <c:ptCount val="5"/>
                <c:pt idx="0">
                  <c:v>Aug 2019-Jul 2020</c:v>
                </c:pt>
                <c:pt idx="1">
                  <c:v>Aug 2020-Jul 2021</c:v>
                </c:pt>
                <c:pt idx="2">
                  <c:v>Aug 2021-Jul 2022</c:v>
                </c:pt>
                <c:pt idx="3">
                  <c:v>Aug 2022-Jul 2023</c:v>
                </c:pt>
                <c:pt idx="4">
                  <c:v>Aug 2023-Jul 2024</c:v>
                </c:pt>
              </c:strCache>
            </c:strRef>
          </c:cat>
          <c:val>
            <c:numRef>
              <c:f>Sheet1!$B$2:$B$6</c:f>
              <c:numCache>
                <c:ptCount val="5"/>
                <c:pt idx="0">
                  <c:v>40</c:v>
                </c:pt>
                <c:pt idx="1">
                  <c:v>39</c:v>
                </c:pt>
                <c:pt idx="2">
                  <c:v>34</c:v>
                </c:pt>
                <c:pt idx="3">
                  <c:v>34</c:v>
                </c:pt>
                <c:pt idx="4">
                  <c:v>34</c:v>
                </c:pt>
              </c:numCache>
            </c:numRef>
          </c:val>
          <c:smooth val="0"/>
        </c:ser>
        <c:ser>
          <c:idx val="1"/>
          <c:order val="1"/>
          <c:tx>
            <c:strRef>
              <c:f>Sheet1!$C$1</c:f>
              <c:strCache>
                <c:ptCount val="1"/>
                <c:pt idx="0">
                  <c:v>New packaging</c:v>
                </c:pt>
              </c:strCache>
            </c:strRef>
          </c:tx>
          <c:spPr>
            <a:solidFill>
              <a:srgbClr val="31A9DF"/>
            </a:solidFill>
            <a:ln w="38100">
              <a:solidFill>
                <a:srgbClr val="31A9DF"/>
              </a:solidFill>
            </a:ln>
          </c:spPr>
          <c:marker>
            <c:symbol val="none"/>
          </c:marker>
          <c:dLbls>
            <c:dLbl>
              <c:idx val="0"/>
              <c:tx>
                <c:rich>
                  <a:bodyPr/>
                  <a:lstStyle/>
                  <a:p>
                    <a:pPr>
                      <a:defRPr/>
                    </a:pPr>
                    <a:r>
                      <a:t>19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21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29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22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Sheet1!$A$2:$A$6</c:f>
              <c:strCache>
                <c:ptCount val="5"/>
                <c:pt idx="0">
                  <c:v>Aug 2019-Jul 2020</c:v>
                </c:pt>
                <c:pt idx="1">
                  <c:v>Aug 2020-Jul 2021</c:v>
                </c:pt>
                <c:pt idx="2">
                  <c:v>Aug 2021-Jul 2022</c:v>
                </c:pt>
                <c:pt idx="3">
                  <c:v>Aug 2022-Jul 2023</c:v>
                </c:pt>
                <c:pt idx="4">
                  <c:v>Aug 2023-Jul 2024</c:v>
                </c:pt>
              </c:strCache>
            </c:strRef>
          </c:cat>
          <c:val>
            <c:numRef>
              <c:f>Sheet1!$C$2:$C$6</c:f>
              <c:numCache>
                <c:ptCount val="5"/>
                <c:pt idx="0">
                  <c:v>19</c:v>
                </c:pt>
                <c:pt idx="1">
                  <c:v>21</c:v>
                </c:pt>
                <c:pt idx="2">
                  <c:v>27</c:v>
                </c:pt>
                <c:pt idx="3">
                  <c:v>29</c:v>
                </c:pt>
                <c:pt idx="4">
                  <c:v>22</c:v>
                </c:pt>
              </c:numCache>
            </c:numRef>
          </c:val>
          <c:smooth val="0"/>
        </c:ser>
        <c:ser>
          <c:idx val="2"/>
          <c:order val="2"/>
          <c:tx>
            <c:strRef>
              <c:f>Sheet1!$D$1</c:f>
              <c:strCache>
                <c:ptCount val="1"/>
                <c:pt idx="0">
                  <c:v>Relaunch</c:v>
                </c:pt>
              </c:strCache>
            </c:strRef>
          </c:tx>
          <c:spPr>
            <a:solidFill>
              <a:srgbClr val="047934"/>
            </a:solidFill>
            <a:ln w="38100">
              <a:solidFill>
                <a:srgbClr val="047934"/>
              </a:solidFill>
            </a:ln>
          </c:spPr>
          <c:marker>
            <c:symbol val="none"/>
          </c:marker>
          <c:dLbls>
            <c:dLbl>
              <c:idx val="0"/>
              <c:tx>
                <c:rich>
                  <a:bodyPr/>
                  <a:lstStyle/>
                  <a:p>
                    <a:pPr>
                      <a:defRPr/>
                    </a:pPr>
                    <a:r>
                      <a:t>8</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8</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11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19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Sheet1!$A$2:$A$6</c:f>
              <c:strCache>
                <c:ptCount val="5"/>
                <c:pt idx="0">
                  <c:v>Aug 2019-Jul 2020</c:v>
                </c:pt>
                <c:pt idx="1">
                  <c:v>Aug 2020-Jul 2021</c:v>
                </c:pt>
                <c:pt idx="2">
                  <c:v>Aug 2021-Jul 2022</c:v>
                </c:pt>
                <c:pt idx="3">
                  <c:v>Aug 2022-Jul 2023</c:v>
                </c:pt>
                <c:pt idx="4">
                  <c:v>Aug 2023-Jul 2024</c:v>
                </c:pt>
              </c:strCache>
            </c:strRef>
          </c:cat>
          <c:val>
            <c:numRef>
              <c:f>Sheet1!$D$2:$D$6</c:f>
              <c:numCache>
                <c:ptCount val="5"/>
                <c:pt idx="0">
                  <c:v>8</c:v>
                </c:pt>
                <c:pt idx="1">
                  <c:v>8</c:v>
                </c:pt>
                <c:pt idx="2">
                  <c:v>9</c:v>
                </c:pt>
                <c:pt idx="3">
                  <c:v>11</c:v>
                </c:pt>
                <c:pt idx="4">
                  <c:v>19</c:v>
                </c:pt>
              </c:numCache>
            </c:numRef>
          </c:val>
          <c:smooth val="0"/>
        </c:ser>
        <c:dLbls>
          <c:showLegendKey val="0"/>
          <c:showVal val="0"/>
          <c:showCatName val="0"/>
          <c:showSerName val="0"/>
          <c:showPercent val="0"/>
          <c:showBubbleSize val="0"/>
          <c:showLeaderLines val="0"/>
        </c:dLbls>
        <c:axId val="67451136"/>
        <c:axId val="66437120"/>
      </c:line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50"/>
          <c:min val="0"/>
        </c:scaling>
        <c:delete val="0"/>
        <c:axPos val="l"/>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autoZero"/>
        <c:crossBetween val="midCat"/>
        <c:majorUnit val="10"/>
      </c:valAx>
    </c:plotArea>
    <c:legend>
      <c:legendPos/>
      <c:overlay val="0"/>
    </c:legend>
    <c:plotVisOnly val="1"/>
    <c:dispBlanksAs/>
    <c:showDLblsOverMax val="1"/>
  </c:chart>
  <c:spPr>
    <a:solidFill>
      <a:srgbClr val="FFFFFF"/>
    </a:solidFill>
  </c:spPr>
  <c:txPr>
    <a:bodyPr/>
    <a:p>
      <a:pPr>
        <a:defRPr sz="800" smtId="4294967295"/>
      </a:pPr>
      <a:endParaRPr sz="800" smtId="4294967295"/>
    </a:p>
  </c:txPr>
  <c:externalData r:id="rId1"/>
</c:chartSpace>
</file>

<file path=ppt/charts/chart2.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Europe: oral care launches carrying natural claims, 2018-24</a:t>
            </a:r>
          </a:p>
        </c:rich>
      </c:tx>
      <c:overlay val="0"/>
    </c:title>
    <c:autoTitleDeleted val="0"/>
    <c:plotArea>
      <c:barChart>
        <c:barDir val="col"/>
        <c:grouping val="clustered"/>
        <c:varyColors val="0"/>
        <c:ser>
          <c:idx val="0"/>
          <c:order val="0"/>
          <c:tx>
            <c:strRef>
              <c:f>Sheet1!$B$1</c:f>
              <c:strCache>
                <c:ptCount val="1"/>
                <c:pt idx="0">
                  <c:v>Botanical/herbal</c:v>
                </c:pt>
              </c:strCache>
            </c:strRef>
          </c:tx>
          <c:spPr>
            <a:solidFill>
              <a:srgbClr val="5E358B"/>
            </a:solidFill>
          </c:spPr>
          <c:invertIfNegative val="0"/>
          <c:dLbls>
            <c:dLbl>
              <c:idx val="0"/>
              <c:tx>
                <c:rich>
                  <a:bodyPr/>
                  <a:lstStyle/>
                  <a:p>
                    <a:pPr>
                      <a:defRPr/>
                    </a:pPr>
                    <a:r>
                      <a:t>21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26</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23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22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5"/>
              <c:tx>
                <c:rich>
                  <a:bodyPr/>
                  <a:lstStyle/>
                  <a:p>
                    <a:pPr>
                      <a:defRPr/>
                    </a:pPr>
                    <a:r>
                      <a:t>17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Sheet1!$A$2:$A$7</c:f>
              <c:strCache>
                <c:ptCount val="6"/>
                <c:pt idx="0">
                  <c:v>Aug 2018-Jul 2019</c:v>
                </c:pt>
                <c:pt idx="1">
                  <c:v>Aug 2019-Jul 2020</c:v>
                </c:pt>
                <c:pt idx="2">
                  <c:v>Aug 2020-Jul 2021</c:v>
                </c:pt>
                <c:pt idx="3">
                  <c:v>Aug 2021-Jul 2022</c:v>
                </c:pt>
                <c:pt idx="4">
                  <c:v>Aug 2022-Jul 2023</c:v>
                </c:pt>
                <c:pt idx="5">
                  <c:v>Aug 2023-Jul 2024</c:v>
                </c:pt>
              </c:strCache>
            </c:strRef>
          </c:cat>
          <c:val>
            <c:numRef>
              <c:f>Sheet1!$B$2:$B$7</c:f>
              <c:numCache>
                <c:ptCount val="6"/>
                <c:pt idx="0">
                  <c:v>21</c:v>
                </c:pt>
                <c:pt idx="1">
                  <c:v>26</c:v>
                </c:pt>
                <c:pt idx="2">
                  <c:v>27</c:v>
                </c:pt>
                <c:pt idx="3">
                  <c:v>23</c:v>
                </c:pt>
                <c:pt idx="4">
                  <c:v>22</c:v>
                </c:pt>
                <c:pt idx="5">
                  <c:v>17</c:v>
                </c:pt>
              </c:numCache>
            </c:numRef>
          </c:val>
        </c:ser>
        <c:ser>
          <c:idx val="1"/>
          <c:order val="1"/>
          <c:tx>
            <c:strRef>
              <c:f>Sheet1!$C$1</c:f>
              <c:strCache>
                <c:ptCount val="1"/>
                <c:pt idx="0">
                  <c:v>Ayurveda/Ayurvedic*</c:v>
                </c:pt>
              </c:strCache>
            </c:strRef>
          </c:tx>
          <c:spPr>
            <a:solidFill>
              <a:srgbClr val="31A9DF"/>
            </a:solidFill>
          </c:spPr>
          <c:invertIfNegative val="0"/>
          <c:dLbls>
            <c:dLbl>
              <c:idx val="0"/>
              <c:tx>
                <c:rich>
                  <a:bodyPr/>
                  <a:lstStyle/>
                  <a:p>
                    <a:pPr>
                      <a:defRPr/>
                    </a:pPr>
                    <a:r>
                      <a:t>0.3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0.4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0.5</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0.2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0.4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5"/>
              <c:tx>
                <c:rich>
                  <a:bodyPr/>
                  <a:lstStyle/>
                  <a:p>
                    <a:pPr>
                      <a:defRPr/>
                    </a:pPr>
                    <a:r>
                      <a:t>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Sheet1!$A$2:$A$7</c:f>
              <c:strCache>
                <c:ptCount val="6"/>
                <c:pt idx="0">
                  <c:v>Aug 2018-Jul 2019</c:v>
                </c:pt>
                <c:pt idx="1">
                  <c:v>Aug 2019-Jul 2020</c:v>
                </c:pt>
                <c:pt idx="2">
                  <c:v>Aug 2020-Jul 2021</c:v>
                </c:pt>
                <c:pt idx="3">
                  <c:v>Aug 2021-Jul 2022</c:v>
                </c:pt>
                <c:pt idx="4">
                  <c:v>Aug 2022-Jul 2023</c:v>
                </c:pt>
                <c:pt idx="5">
                  <c:v>Aug 2023-Jul 2024</c:v>
                </c:pt>
              </c:strCache>
            </c:strRef>
          </c:cat>
          <c:val>
            <c:numRef>
              <c:f>Sheet1!$C$2:$C$7</c:f>
              <c:numCache>
                <c:ptCount val="6"/>
                <c:pt idx="0">
                  <c:v>0.3</c:v>
                </c:pt>
                <c:pt idx="1">
                  <c:v>0.4</c:v>
                </c:pt>
                <c:pt idx="2">
                  <c:v>0.5</c:v>
                </c:pt>
                <c:pt idx="3">
                  <c:v>0.2</c:v>
                </c:pt>
                <c:pt idx="4">
                  <c:v>0.4</c:v>
                </c:pt>
                <c:pt idx="5">
                  <c:v>1</c:v>
                </c:pt>
              </c:numCache>
            </c:numRef>
          </c:val>
        </c:ser>
        <c:dLbls>
          <c:showLegendKey val="0"/>
          <c:showVal val="0"/>
          <c:showCatName val="0"/>
          <c:showSerName val="0"/>
          <c:showPercent val="0"/>
          <c:showBubbleSize val="0"/>
          <c:showLeaderLines val="0"/>
        </c:dLbls>
        <c:gapWidth/>
        <c:overlap/>
        <c:axId val="67451136"/>
        <c:axId val="66437120"/>
      </c:bar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40"/>
          <c:min val="0"/>
        </c:scaling>
        <c:delete val="0"/>
        <c:axPos val="l"/>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autoZero"/>
        <c:crossBetween val="between"/>
        <c:majorUnit val="10"/>
      </c:valAx>
    </c:plotArea>
    <c:legend>
      <c:legendPos val="t"/>
      <c:overlay val="0"/>
    </c:legend>
    <c:plotVisOnly val="1"/>
    <c:dispBlanksAs/>
    <c:showDLblsOverMax val="1"/>
  </c:chart>
  <c:spPr>
    <a:solidFill>
      <a:srgbClr val="FFFFFF"/>
    </a:solidFill>
  </c:spPr>
  <c:txPr>
    <a:bodyPr/>
    <a:p>
      <a:pPr>
        <a:defRPr sz="800" smtId="4294967295"/>
      </a:pPr>
      <a:endParaRPr sz="800" smtId="4294967295"/>
    </a:p>
  </c:txPr>
  <c:externalData r:id="rId1"/>
</c:chartSpace>
</file>

<file path=ppt/charts/chart3.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Asia: oral care launches carrying a probiotic claim, 2018-24</a:t>
            </a:r>
          </a:p>
        </c:rich>
      </c:tx>
      <c:overlay val="0"/>
    </c:title>
    <c:autoTitleDeleted val="0"/>
    <c:plotArea>
      <c:barChart>
        <c:barDir val="col"/>
        <c:grouping val="clustered"/>
        <c:varyColors val="0"/>
        <c:ser>
          <c:idx val="0"/>
          <c:order val="0"/>
          <c:tx>
            <c:strRef>
              <c:f>Sheet1!$B$1</c:f>
              <c:strCache>
                <c:ptCount val="1"/>
                <c:pt idx="0">
                  <c:v>Probiotic</c:v>
                </c:pt>
              </c:strCache>
            </c:strRef>
          </c:tx>
          <c:spPr>
            <a:solidFill>
              <a:srgbClr val="5E358B"/>
            </a:solidFill>
          </c:spPr>
          <c:invertIfNegative val="0"/>
          <c:dLbls>
            <c:dLbl>
              <c:idx val="0"/>
              <c:tx>
                <c:rich>
                  <a:bodyPr/>
                  <a:lstStyle/>
                  <a:p>
                    <a:pPr>
                      <a:defRPr/>
                    </a:pPr>
                    <a:r>
                      <a:t>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6</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5</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5"/>
              <c:tx>
                <c:rich>
                  <a:bodyPr/>
                  <a:lstStyle/>
                  <a:p>
                    <a:pPr>
                      <a:defRPr/>
                    </a:pPr>
                    <a:r>
                      <a:t>10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Sheet1!$A$2:$A$7</c:f>
              <c:strCache>
                <c:ptCount val="6"/>
                <c:pt idx="0">
                  <c:v>Aug 2018-Jul 2019</c:v>
                </c:pt>
                <c:pt idx="1">
                  <c:v>Aug 2019-Jul 2020</c:v>
                </c:pt>
                <c:pt idx="2">
                  <c:v>Aug 2020-Jul 2021</c:v>
                </c:pt>
                <c:pt idx="3">
                  <c:v>Aug 2021-Jul 2022</c:v>
                </c:pt>
                <c:pt idx="4">
                  <c:v>Aug 2022-Jul 2023</c:v>
                </c:pt>
                <c:pt idx="5">
                  <c:v>Aug 2023-Jul 2024</c:v>
                </c:pt>
              </c:strCache>
            </c:strRef>
          </c:cat>
          <c:val>
            <c:numRef>
              <c:f>Sheet1!$B$2:$B$7</c:f>
              <c:numCache>
                <c:ptCount val="6"/>
                <c:pt idx="0">
                  <c:v>1</c:v>
                </c:pt>
                <c:pt idx="1">
                  <c:v>1</c:v>
                </c:pt>
                <c:pt idx="2">
                  <c:v>3</c:v>
                </c:pt>
                <c:pt idx="3">
                  <c:v>6</c:v>
                </c:pt>
                <c:pt idx="4">
                  <c:v>5</c:v>
                </c:pt>
                <c:pt idx="5">
                  <c:v>10</c:v>
                </c:pt>
              </c:numCache>
            </c:numRef>
          </c:val>
        </c:ser>
        <c:dLbls>
          <c:showLegendKey val="0"/>
          <c:showVal val="0"/>
          <c:showCatName val="0"/>
          <c:showSerName val="0"/>
          <c:showPercent val="0"/>
          <c:showBubbleSize val="0"/>
          <c:showLeaderLines val="0"/>
        </c:dLbls>
        <c:gapWidth/>
        <c:overlap/>
        <c:axId val="67451136"/>
        <c:axId val="66437120"/>
      </c:bar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12"/>
          <c:min val="0"/>
        </c:scaling>
        <c:delete val="0"/>
        <c:axPos val="l"/>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autoZero"/>
        <c:crossBetween val="between"/>
        <c:majorUnit val="2"/>
      </c:valAx>
    </c:plotArea>
    <c:plotVisOnly val="1"/>
    <c:dispBlanksAs/>
    <c:showDLblsOverMax val="1"/>
  </c:chart>
  <c:spPr>
    <a:solidFill>
      <a:srgbClr val="FFFFFF"/>
    </a:solidFill>
  </c:spPr>
  <c:txPr>
    <a:bodyPr/>
    <a:p>
      <a:pPr>
        <a:defRPr sz="800" smtId="4294967295"/>
      </a:pPr>
      <a:endParaRPr sz="800" smtId="4294967295"/>
    </a:p>
  </c:txPr>
  <c:externalData r:id="rId1"/>
</c:chartSpace>
</file>

<file path=ppt/charts/chart4.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North America: price of oral care products in USD, 2019-24</a:t>
            </a:r>
          </a:p>
        </c:rich>
      </c:tx>
      <c:overlay val="0"/>
    </c:title>
    <c:autoTitleDeleted val="0"/>
    <c:plotArea>
      <c:barChart>
        <c:barDir val="bar"/>
        <c:grouping val="clustered"/>
        <c:varyColors val="0"/>
        <c:ser>
          <c:idx val="0"/>
          <c:order val="0"/>
          <c:tx>
            <c:strRef>
              <c:f>Sheet1!$B$1</c:f>
              <c:strCache>
                <c:ptCount val="1"/>
                <c:pt idx="0">
                  <c:v>Aug 2019-Jul 2020</c:v>
                </c:pt>
              </c:strCache>
            </c:strRef>
          </c:tx>
          <c:spPr>
            <a:solidFill>
              <a:srgbClr val="5E358B"/>
            </a:solidFill>
          </c:spPr>
          <c:invertIfNegative val="0"/>
          <c:dLbls>
            <c:dLbl>
              <c:idx val="0"/>
              <c:tx>
                <c:rich>
                  <a:bodyPr/>
                  <a:lstStyle/>
                  <a:p>
                    <a:pPr>
                      <a:defRPr/>
                    </a:pPr>
                    <a:r>
                      <a:t>76</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Sheet1!$A$2:$A$5</c:f>
              <c:strCache>
                <c:ptCount val="4"/>
                <c:pt idx="0">
                  <c:v>$0.75-11.74</c:v>
                </c:pt>
                <c:pt idx="1">
                  <c:v>$11.75-22.74</c:v>
                </c:pt>
                <c:pt idx="2">
                  <c:v>$22.75-33.74</c:v>
                </c:pt>
                <c:pt idx="3">
                  <c:v>$33.75+</c:v>
                </c:pt>
              </c:strCache>
            </c:strRef>
          </c:cat>
          <c:val>
            <c:numRef>
              <c:f>Sheet1!$B$2:$B$5</c:f>
              <c:numCache>
                <c:ptCount val="4"/>
                <c:pt idx="0">
                  <c:v>76</c:v>
                </c:pt>
                <c:pt idx="1">
                  <c:v>13</c:v>
                </c:pt>
                <c:pt idx="2">
                  <c:v>2</c:v>
                </c:pt>
                <c:pt idx="3">
                  <c:v>0</c:v>
                </c:pt>
              </c:numCache>
            </c:numRef>
          </c:val>
        </c:ser>
        <c:ser>
          <c:idx val="1"/>
          <c:order val="1"/>
          <c:tx>
            <c:strRef>
              <c:f>Sheet1!$C$1</c:f>
              <c:strCache>
                <c:ptCount val="1"/>
                <c:pt idx="0">
                  <c:v>Aug 2020-Jul 2021</c:v>
                </c:pt>
              </c:strCache>
            </c:strRef>
          </c:tx>
          <c:spPr>
            <a:solidFill>
              <a:srgbClr val="31A9DF"/>
            </a:solidFill>
          </c:spPr>
          <c:invertIfNegative val="0"/>
          <c:dLbls>
            <c:dLbl>
              <c:idx val="0"/>
              <c:tx>
                <c:rich>
                  <a:bodyPr/>
                  <a:lstStyle/>
                  <a:p>
                    <a:pPr>
                      <a:defRPr/>
                    </a:pPr>
                    <a:r>
                      <a:t>76</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Sheet1!$A$2:$A$5</c:f>
              <c:strCache>
                <c:ptCount val="4"/>
                <c:pt idx="0">
                  <c:v>$0.75-11.74</c:v>
                </c:pt>
                <c:pt idx="1">
                  <c:v>$11.75-22.74</c:v>
                </c:pt>
                <c:pt idx="2">
                  <c:v>$22.75-33.74</c:v>
                </c:pt>
                <c:pt idx="3">
                  <c:v>$33.75+</c:v>
                </c:pt>
              </c:strCache>
            </c:strRef>
          </c:cat>
          <c:val>
            <c:numRef>
              <c:f>Sheet1!$C$2:$C$5</c:f>
              <c:numCache>
                <c:ptCount val="4"/>
                <c:pt idx="0">
                  <c:v>76</c:v>
                </c:pt>
                <c:pt idx="1">
                  <c:v>17</c:v>
                </c:pt>
                <c:pt idx="2">
                  <c:v>2</c:v>
                </c:pt>
                <c:pt idx="3">
                  <c:v>0</c:v>
                </c:pt>
              </c:numCache>
            </c:numRef>
          </c:val>
        </c:ser>
        <c:ser>
          <c:idx val="2"/>
          <c:order val="2"/>
          <c:tx>
            <c:strRef>
              <c:f>Sheet1!$D$1</c:f>
              <c:strCache>
                <c:ptCount val="1"/>
                <c:pt idx="0">
                  <c:v>Aug 2021-Jul 2022</c:v>
                </c:pt>
              </c:strCache>
            </c:strRef>
          </c:tx>
          <c:spPr>
            <a:solidFill>
              <a:srgbClr val="047934"/>
            </a:solidFill>
          </c:spPr>
          <c:invertIfNegative val="0"/>
          <c:dLbls>
            <c:dLbl>
              <c:idx val="0"/>
              <c:tx>
                <c:rich>
                  <a:bodyPr/>
                  <a:lstStyle/>
                  <a:p>
                    <a:pPr>
                      <a:defRPr/>
                    </a:pPr>
                    <a:r>
                      <a:t>77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15</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Sheet1!$A$2:$A$5</c:f>
              <c:strCache>
                <c:ptCount val="4"/>
                <c:pt idx="0">
                  <c:v>$0.75-11.74</c:v>
                </c:pt>
                <c:pt idx="1">
                  <c:v>$11.75-22.74</c:v>
                </c:pt>
                <c:pt idx="2">
                  <c:v>$22.75-33.74</c:v>
                </c:pt>
                <c:pt idx="3">
                  <c:v>$33.75+</c:v>
                </c:pt>
              </c:strCache>
            </c:strRef>
          </c:cat>
          <c:val>
            <c:numRef>
              <c:f>Sheet1!$D$2:$D$5</c:f>
              <c:numCache>
                <c:ptCount val="4"/>
                <c:pt idx="0">
                  <c:v>77</c:v>
                </c:pt>
                <c:pt idx="1">
                  <c:v>15</c:v>
                </c:pt>
                <c:pt idx="2">
                  <c:v>2</c:v>
                </c:pt>
                <c:pt idx="3">
                  <c:v>0</c:v>
                </c:pt>
              </c:numCache>
            </c:numRef>
          </c:val>
        </c:ser>
        <c:ser>
          <c:idx val="3"/>
          <c:order val="3"/>
          <c:tx>
            <c:strRef>
              <c:f>Sheet1!$E$1</c:f>
              <c:strCache>
                <c:ptCount val="1"/>
                <c:pt idx="0">
                  <c:v>Aug 2022-Jul 2023</c:v>
                </c:pt>
              </c:strCache>
            </c:strRef>
          </c:tx>
          <c:spPr>
            <a:solidFill>
              <a:srgbClr val="DE2A4B"/>
            </a:solidFill>
          </c:spPr>
          <c:invertIfNegative val="0"/>
          <c:dLbls>
            <c:dLbl>
              <c:idx val="0"/>
              <c:tx>
                <c:rich>
                  <a:bodyPr/>
                  <a:lstStyle/>
                  <a:p>
                    <a:pPr>
                      <a:defRPr/>
                    </a:pPr>
                    <a:r>
                      <a:t>74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Sheet1!$A$2:$A$5</c:f>
              <c:strCache>
                <c:ptCount val="4"/>
                <c:pt idx="0">
                  <c:v>$0.75-11.74</c:v>
                </c:pt>
                <c:pt idx="1">
                  <c:v>$11.75-22.74</c:v>
                </c:pt>
                <c:pt idx="2">
                  <c:v>$22.75-33.74</c:v>
                </c:pt>
                <c:pt idx="3">
                  <c:v>$33.75+</c:v>
                </c:pt>
              </c:strCache>
            </c:strRef>
          </c:cat>
          <c:val>
            <c:numRef>
              <c:f>Sheet1!$E$2:$E$5</c:f>
              <c:numCache>
                <c:ptCount val="4"/>
                <c:pt idx="0">
                  <c:v>74</c:v>
                </c:pt>
                <c:pt idx="1">
                  <c:v>17</c:v>
                </c:pt>
                <c:pt idx="2">
                  <c:v>3</c:v>
                </c:pt>
                <c:pt idx="3">
                  <c:v>0</c:v>
                </c:pt>
              </c:numCache>
            </c:numRef>
          </c:val>
        </c:ser>
        <c:ser>
          <c:idx val="4"/>
          <c:order val="4"/>
          <c:tx>
            <c:strRef>
              <c:f>Sheet1!$F$1</c:f>
              <c:strCache>
                <c:ptCount val="1"/>
                <c:pt idx="0">
                  <c:v>Aug 2023-Jul 2024</c:v>
                </c:pt>
              </c:strCache>
            </c:strRef>
          </c:tx>
          <c:spPr>
            <a:solidFill>
              <a:srgbClr val="F8971D"/>
            </a:solidFill>
          </c:spPr>
          <c:invertIfNegative val="0"/>
          <c:dLbls>
            <c:dLbl>
              <c:idx val="0"/>
              <c:tx>
                <c:rich>
                  <a:bodyPr/>
                  <a:lstStyle/>
                  <a:p>
                    <a:pPr>
                      <a:defRPr/>
                    </a:pPr>
                    <a:r>
                      <a:t>67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21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1</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Sheet1!$A$2:$A$5</c:f>
              <c:strCache>
                <c:ptCount val="4"/>
                <c:pt idx="0">
                  <c:v>$0.75-11.74</c:v>
                </c:pt>
                <c:pt idx="1">
                  <c:v>$11.75-22.74</c:v>
                </c:pt>
                <c:pt idx="2">
                  <c:v>$22.75-33.74</c:v>
                </c:pt>
                <c:pt idx="3">
                  <c:v>$33.75+</c:v>
                </c:pt>
              </c:strCache>
            </c:strRef>
          </c:cat>
          <c:val>
            <c:numRef>
              <c:f>Sheet1!$F$2:$F$5</c:f>
              <c:numCache>
                <c:ptCount val="4"/>
                <c:pt idx="0">
                  <c:v>67</c:v>
                </c:pt>
                <c:pt idx="1">
                  <c:v>21</c:v>
                </c:pt>
                <c:pt idx="2">
                  <c:v>9</c:v>
                </c:pt>
                <c:pt idx="3">
                  <c:v>1</c:v>
                </c:pt>
              </c:numCache>
            </c:numRef>
          </c:val>
        </c:ser>
        <c:dLbls>
          <c:showLegendKey val="0"/>
          <c:showVal val="0"/>
          <c:showCatName val="0"/>
          <c:showSerName val="0"/>
          <c:showPercent val="0"/>
          <c:showBubbleSize val="0"/>
          <c:showLeaderLines val="0"/>
        </c:dLbls>
        <c:gapWidth/>
        <c:overlap/>
        <c:axId val="67451136"/>
        <c:axId val="66437120"/>
      </c:barChart>
      <c:catAx>
        <c:axId val="67451136"/>
        <c:scaling>
          <c:orientation val="maxMin"/>
        </c:scaling>
        <c:delete val="0"/>
        <c:axPos val="l"/>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100"/>
          <c:min val="0"/>
        </c:scaling>
        <c:delete val="0"/>
        <c:axPos val="b"/>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max"/>
        <c:crossBetween val="between"/>
        <c:majorUnit val="20"/>
      </c:valAx>
    </c:plotArea>
    <c:legend>
      <c:legendPos/>
      <c:overlay val="0"/>
    </c:legend>
    <c:plotVisOnly val="1"/>
    <c:dispBlanksAs/>
    <c:showDLblsOverMax val="1"/>
  </c:chart>
  <c:spPr>
    <a:solidFill>
      <a:srgbClr val="FFFFFF"/>
    </a:solidFill>
  </c:spPr>
  <c:txPr>
    <a:bodyPr/>
    <a:p>
      <a:pPr>
        <a:defRPr sz="800" smtId="4294967295"/>
      </a:pPr>
      <a:endParaRPr sz="800" smtId="4294967295"/>
    </a:p>
  </c:txPr>
  <c:externalData r:id="rId1"/>
</c:chartSpace>
</file>

<file path=ppt/charts/chart5.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North America: oral care launches containing hydroxyapatite, 2019-24</a:t>
            </a:r>
          </a:p>
        </c:rich>
      </c:tx>
      <c:overlay val="0"/>
    </c:title>
    <c:autoTitleDeleted val="0"/>
    <c:plotArea>
      <c:lineChart>
        <c:grouping/>
        <c:varyColors val="0"/>
        <c:ser>
          <c:idx val="0"/>
          <c:order val="0"/>
          <c:tx>
            <c:strRef>
              <c:f>Sheet1!$B$1</c:f>
              <c:strCache>
                <c:ptCount val="1"/>
                <c:pt idx="0">
                  <c:v>Hydroxyapatite</c:v>
                </c:pt>
              </c:strCache>
            </c:strRef>
          </c:tx>
          <c:spPr>
            <a:solidFill>
              <a:srgbClr val="5E358B"/>
            </a:solidFill>
            <a:ln w="38100">
              <a:solidFill>
                <a:srgbClr val="5E358B"/>
              </a:solidFill>
            </a:ln>
          </c:spPr>
          <c:marker>
            <c:symbol val="none"/>
          </c:marker>
          <c:dLbls>
            <c:dLbl>
              <c:idx val="0"/>
              <c:tx>
                <c:rich>
                  <a:bodyPr/>
                  <a:lstStyle/>
                  <a:p>
                    <a:pPr>
                      <a:defRPr/>
                    </a:pPr>
                    <a:r>
                      <a:t>0.42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2.6</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1.3</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3.8</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4.4</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Sheet1!$A$2:$A$6</c:f>
              <c:strCache>
                <c:ptCount val="5"/>
                <c:pt idx="0">
                  <c:v>Aug 2019-Jul 2020</c:v>
                </c:pt>
                <c:pt idx="1">
                  <c:v>Aug 2020-Jul 2021</c:v>
                </c:pt>
                <c:pt idx="2">
                  <c:v>Aug 2021-Jul 2022</c:v>
                </c:pt>
                <c:pt idx="3">
                  <c:v>Aug 2022-Jul 2023</c:v>
                </c:pt>
                <c:pt idx="4">
                  <c:v>Aug 2023-Jul 2024</c:v>
                </c:pt>
              </c:strCache>
            </c:strRef>
          </c:cat>
          <c:val>
            <c:numRef>
              <c:f>Sheet1!$B$2:$B$6</c:f>
              <c:numCache>
                <c:ptCount val="5"/>
                <c:pt idx="0">
                  <c:v>0.42</c:v>
                </c:pt>
                <c:pt idx="1">
                  <c:v>2.6</c:v>
                </c:pt>
                <c:pt idx="2">
                  <c:v>1.3</c:v>
                </c:pt>
                <c:pt idx="3">
                  <c:v>3.8</c:v>
                </c:pt>
                <c:pt idx="4">
                  <c:v>4.4</c:v>
                </c:pt>
              </c:numCache>
            </c:numRef>
          </c:val>
          <c:smooth val="0"/>
        </c:ser>
        <c:dLbls>
          <c:showLegendKey val="0"/>
          <c:showVal val="0"/>
          <c:showCatName val="0"/>
          <c:showSerName val="0"/>
          <c:showPercent val="0"/>
          <c:showBubbleSize val="0"/>
          <c:showLeaderLines val="0"/>
        </c:dLbls>
        <c:axId val="67451136"/>
        <c:axId val="66437120"/>
      </c:line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10"/>
          <c:min val="0"/>
        </c:scaling>
        <c:delete val="0"/>
        <c:axPos val="l"/>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autoZero"/>
        <c:crossBetween val="midCat"/>
        <c:majorUnit val="2"/>
      </c:valAx>
    </c:plotArea>
    <c:plotVisOnly val="1"/>
    <c:dispBlanksAs/>
    <c:showDLblsOverMax val="1"/>
  </c:chart>
  <c:spPr>
    <a:solidFill>
      <a:srgbClr val="FFFFFF"/>
    </a:solidFill>
  </c:spPr>
  <c:txPr>
    <a:bodyPr/>
    <a:p>
      <a:pPr>
        <a:defRPr sz="800" smtId="4294967295"/>
      </a:pPr>
      <a:endParaRPr sz="800" smtId="4294967295"/>
    </a:p>
  </c:txPr>
  <c:externalData r:id="rId1"/>
</c:chartSpace>
</file>

<file path=ppt/charts/chart6.xml><?xml version="1.0" encoding="utf-8"?>
<c:chartSpace xmlns:a="http://schemas.openxmlformats.org/drawingml/2006/main" xmlns:r="http://schemas.openxmlformats.org/officeDocument/2006/relationships" xmlns:c="http://schemas.openxmlformats.org/drawingml/20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sz="1000"/>
              <a:t>Latin America: oral care launches with environmentally friendly packaging claims, 2018-24</a:t>
            </a:r>
          </a:p>
        </c:rich>
      </c:tx>
      <c:overlay val="0"/>
    </c:title>
    <c:autoTitleDeleted val="0"/>
    <c:plotArea>
      <c:lineChart>
        <c:grouping/>
        <c:varyColors val="0"/>
        <c:ser>
          <c:idx val="0"/>
          <c:order val="0"/>
          <c:tx>
            <c:strRef>
              <c:f>Sheet1!$B$1</c:f>
              <c:strCache>
                <c:ptCount val="1"/>
                <c:pt idx="0">
                  <c:v>Ethical – environmentally friendly package</c:v>
                </c:pt>
              </c:strCache>
            </c:strRef>
          </c:tx>
          <c:spPr>
            <a:solidFill>
              <a:srgbClr val="5E358B"/>
            </a:solidFill>
            <a:ln w="38100">
              <a:solidFill>
                <a:srgbClr val="5E358B"/>
              </a:solidFill>
            </a:ln>
          </c:spPr>
          <c:marker>
            <c:symbol val="none"/>
          </c:marker>
          <c:dLbls>
            <c:dLbl>
              <c:idx val="0"/>
              <c:tx>
                <c:rich>
                  <a:bodyPr/>
                  <a:lstStyle/>
                  <a:p>
                    <a:pPr>
                      <a:defRPr/>
                    </a:pPr>
                    <a:r>
                      <a:t>9</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1"/>
              <c:tx>
                <c:rich>
                  <a:bodyPr/>
                  <a:lstStyle/>
                  <a:p>
                    <a:pPr>
                      <a:defRPr/>
                    </a:pPr>
                    <a:r>
                      <a:t>10</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2"/>
              <c:tx>
                <c:rich>
                  <a:bodyPr/>
                  <a:lstStyle/>
                  <a:p>
                    <a:pPr>
                      <a:defRPr/>
                    </a:pPr>
                    <a:r>
                      <a:t>12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3"/>
              <c:tx>
                <c:rich>
                  <a:bodyPr/>
                  <a:lstStyle/>
                  <a:p>
                    <a:pPr>
                      <a:defRPr/>
                    </a:pPr>
                    <a:r>
                      <a:t>22</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4"/>
              <c:tx>
                <c:rich>
                  <a:bodyPr/>
                  <a:lstStyle/>
                  <a:p>
                    <a:pPr>
                      <a:defRPr/>
                    </a:pPr>
                    <a:r>
                      <a:t>27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dLbl>
              <c:idx val="5"/>
              <c:tx>
                <c:rich>
                  <a:bodyPr/>
                  <a:lstStyle/>
                  <a:p>
                    <a:pPr>
                      <a:defRPr/>
                    </a:pPr>
                    <a:r>
                      <a:t>27</a:t>
                    </a:r>
                  </a:p>
                </c:rich>
              </c:tx>
              <c:showLegendKey val="0"/>
              <c:showVal val="1"/>
              <c:showCatName val="0"/>
              <c:showSerName val="0"/>
              <c:showPercent val="0"/>
              <c:showBubbleSize val="0"/>
              <c:extLst>
                <c:ext xmlns:c15="http://schemas.microsoft.com/office/drawing/2012/chart" uri="{CE6537A1-D6FC-4f65-9D91-7224C49458BB}">
                  <c15:spPr>
                    <a:prstGeom prst="wedgeRectCallout"/>
                  </c15:spPr>
                </c:ext>
              </c:extLst>
            </c:dLbl>
            <c:txPr>
              <a:bodyPr/>
              <a:p>
                <a:pPr>
                  <a:defRPr sz="700" smtId="4294967295"/>
                </a:pPr>
                <a:endParaRPr sz="700" smtId="4294967295"/>
              </a:p>
            </c:txPr>
            <c:showLegendKey val="0"/>
            <c:showVal val="1"/>
            <c:showCatName val="0"/>
            <c:showSerName val="0"/>
            <c:showPercent val="0"/>
            <c:showBubbleSize val="0"/>
            <c:extLst>
              <c:ext xmlns:c15="http://schemas.microsoft.com/office/drawing/2012/chart" uri="{CE6537A1-D6FC-4f65-9D91-7224C49458BB}"/>
            </c:extLst>
          </c:dLbls>
          <c:cat>
            <c:strRef>
              <c:f>Sheet1!$A$2:$A$7</c:f>
              <c:strCache>
                <c:ptCount val="6"/>
                <c:pt idx="0">
                  <c:v>Aug 2018-Jul 2019</c:v>
                </c:pt>
                <c:pt idx="1">
                  <c:v>Aug 2019-Jul 2020</c:v>
                </c:pt>
                <c:pt idx="2">
                  <c:v>Aug 2020-Jul 2021</c:v>
                </c:pt>
                <c:pt idx="3">
                  <c:v>Aug 2021-Jul 2022</c:v>
                </c:pt>
                <c:pt idx="4">
                  <c:v>Aug 2022-Jul 2023</c:v>
                </c:pt>
                <c:pt idx="5">
                  <c:v>Aug 2023-Jul 2024</c:v>
                </c:pt>
              </c:strCache>
            </c:strRef>
          </c:cat>
          <c:val>
            <c:numRef>
              <c:f>Sheet1!$B$2:$B$7</c:f>
              <c:numCache>
                <c:ptCount val="6"/>
                <c:pt idx="0">
                  <c:v>9</c:v>
                </c:pt>
                <c:pt idx="1">
                  <c:v>10</c:v>
                </c:pt>
                <c:pt idx="2">
                  <c:v>12</c:v>
                </c:pt>
                <c:pt idx="3">
                  <c:v>22</c:v>
                </c:pt>
                <c:pt idx="4">
                  <c:v>27</c:v>
                </c:pt>
                <c:pt idx="5">
                  <c:v>27</c:v>
                </c:pt>
              </c:numCache>
            </c:numRef>
          </c:val>
          <c:smooth val="0"/>
        </c:ser>
        <c:dLbls>
          <c:showLegendKey val="0"/>
          <c:showVal val="0"/>
          <c:showCatName val="0"/>
          <c:showSerName val="0"/>
          <c:showPercent val="0"/>
          <c:showBubbleSize val="0"/>
          <c:showLeaderLines val="0"/>
        </c:dLbls>
        <c:axId val="67451136"/>
        <c:axId val="66437120"/>
      </c:lineChart>
      <c:catAx>
        <c:axId val="67451136"/>
        <c:scaling>
          <c:orientation/>
        </c:scaling>
        <c:delete val="0"/>
        <c:axPos val="b"/>
        <c:numFmt formatCode="General" sourceLinked="1"/>
        <c:majorTickMark val="out"/>
        <c:minorTickMark val="none"/>
        <c:spPr>
          <a:ln>
            <a:solidFill>
              <a:srgbClr val="848484"/>
            </a:solidFill>
          </a:ln>
        </c:spPr>
        <c:crossAx val="66437120"/>
        <c:crosses val="autoZero"/>
        <c:auto val="0"/>
        <c:lblAlgn val="ctr"/>
        <c:lblOffset/>
        <c:noMultiLvlLbl val="0"/>
      </c:catAx>
      <c:valAx>
        <c:axId val="66437120"/>
        <c:scaling>
          <c:orientation/>
          <c:max val="40"/>
          <c:min val="0"/>
        </c:scaling>
        <c:delete val="0"/>
        <c:axPos val="l"/>
        <c:title>
          <c:tx>
            <c:rich>
              <a:bodyPr/>
              <a:lstStyle/>
              <a:p>
                <a:pPr>
                  <a:defRPr/>
                </a:pPr>
                <a:r>
                  <a:rPr sz="800"/>
                  <a:t>% of launches</a:t>
                </a:r>
              </a:p>
            </c:rich>
          </c:tx>
          <c:overlay val="0"/>
        </c:title>
        <c:numFmt formatCode="General" sourceLinked="1"/>
        <c:majorTickMark val="out"/>
        <c:minorTickMark val="none"/>
        <c:spPr>
          <a:ln>
            <a:solidFill>
              <a:srgbClr val="848484"/>
            </a:solidFill>
          </a:ln>
        </c:spPr>
        <c:crossAx val="67451136"/>
        <c:crosses val="autoZero"/>
        <c:crossBetween val="midCat"/>
        <c:majorUnit val="10"/>
      </c:valAx>
    </c:plotArea>
    <c:plotVisOnly val="1"/>
    <c:dispBlanksAs/>
    <c:showDLblsOverMax val="1"/>
  </c:chart>
  <c:spPr>
    <a:solidFill>
      <a:srgbClr val="FFFFFF"/>
    </a:solidFill>
  </c:spPr>
  <c:txPr>
    <a:bodyPr/>
    <a:p>
      <a:pPr>
        <a:defRPr sz="800" smtId="4294967295"/>
      </a:pPr>
      <a:endParaRPr sz="800" smtId="4294967295"/>
    </a:p>
  </c:txPr>
  <c:externalData r:id="rId1"/>
</c:chartSpace>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p:txBody>
      </p:sp>
      <p:sp>
        <p:nvSpPr>
          <p:cNvPr id="3" name="DateTim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1D81B2-FD1F-4911-B665-C2F86659E29D}" type="datetimeFigureOut">
              <a:t>11/27/2024</a:t>
            </a:fld>
          </a:p>
        </p:txBody>
      </p:sp>
      <p:sp>
        <p:nvSpPr>
          <p:cNvPr id="4" name="SlideImage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sz="1200"/>
            </a:defPPr>
          </a:lstStyle>
          <a:p>
            <a:r>
              <a:rPr smtClean="0"/>
              <a:t>First Level</a:t>
            </a:r>
          </a:p>
          <a:p>
            <a:pPr lvl="1"/>
            <a:r>
              <a:rPr smtClean="0"/>
              <a:t>Second Level</a:t>
            </a:r>
          </a:p>
          <a:p>
            <a:pPr lvl="2"/>
            <a:r>
              <a:rPr smtClean="0"/>
              <a:t>Third level</a:t>
            </a:r>
          </a:p>
          <a:p>
            <a:pPr lvl="3"/>
            <a:r>
              <a:rPr smtClean="0"/>
              <a:t>Fourth level</a:t>
            </a:r>
          </a:p>
          <a:p>
            <a:pPr lvl="4"/>
            <a:r>
              <a:rPr smtClean="0"/>
              <a:t>Fifth level</a:t>
            </a:r>
          </a:p>
        </p:txBody>
      </p:sp>
      <p:sp>
        <p:nvSpPr>
          <p:cNvPr id="6" name="Foo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p:txBody>
      </p:sp>
      <p:sp>
        <p:nvSpPr>
          <p:cNvPr id="7" name="SlideNumb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E83349-A978-4B85-BC4F-4CE3DAF4C475}" type="slidenum">
              <a:rPr smtClean="0"/>
              <a:t>‹#›</a:t>
            </a:fld>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39.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40.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41.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(https://clients.mintel.com/content/report/a-year-of-innovation-in-oral-care-2024#workspace_SpacesStore_2a84d081-ae8d-4993-9064-97d411b78312)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(https://clients.mintel.com/content/report/a-year-of-innovation-in-oral-care-2024#workspace_SpacesStore_ec137e2d-b0f4-4406-bf6d-2ef91d4240ea)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(https://clients.mintel.com/content/report/a-year-of-innovation-in-oral-care-2024#workspace_SpacesStore_2316343b-1af9-46a1-b199-a29a0b572021)</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(https://clients.mintel.com/content/report/a-year-of-innovation-in-oral-care-2024#workspace_SpacesStore_32a300cb-f8fd-49f2-8e31-2e0e00868559)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(https://clients.mintel.com/content/report/a-year-of-innovation-in-oral-care-2024#workspace_SpacesStore_32394c13-879c-4d21-a71c-d8b93339d06f)</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(https://clients.mintel.com/content/report/a-year-of-innovation-in-oral-care-2024#workspace_SpacesStore_6e0466d3-6d7d-4e72-bb5d-841b97704696)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taken from Mintel's Global Consumer</a:t>
            </a:r>
          </a:p>
          <a:p>
            <a:r>
              <a:t>Source: Kantar Profiles/Mintel, March 2024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(https://clients.mintel.com/content/report/a-year-of-innovation-in-oral-care-2024#workspace_SpacesStore_6578f22c-b7e6-4015-aadc-7647adbed2ef)</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2019-July 2024</a:t>
            </a:r>
            <a:r>
              <a:t> [1]</a:t>
            </a:r>
          </a:p>
          <a:p>
            <a:pPr>
              <a:spcBef>
                <a:spcPct val="43750"/>
              </a:spcBef>
              <a:spcAft>
                <a:spcPct val="43750"/>
              </a:spcAft>
            </a:pPr>
            <a:r>
              <a:rPr>
                <a:latin typeface="Trebuchet MS"/>
                <a:ea typeface="Trebuchet MS"/>
                <a:cs typeface="Trebuchet MS"/>
              </a:rPr>
              <a:t>[1] https://www.gnpd.com/sinatra/shared_link/405adabd-b88c-4293-8e95-a247c163685a</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(https://clients.mintel.com/content/report/a-year-of-innovation-in-oral-care-2024#workspace_SpacesStore_304019ba-7431-42db-b6b7-0761c9ea4dc0)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(https://clients.mintel.com/content/report/a-year-of-innovation-in-oral-care-2024#workspace_SpacesStore_f28fe1bd-434b-4c19-b9f6-cb5dff516ccc)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(https://clients.mintel.com/content/report/a-year-of-innovation-in-oral-care-2024#workspace_SpacesStore_31b9cc21-45ee-4871-859d-0cb473ac05f6)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April 2024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(https://clients.mintel.com/content/report/a-year-of-innovation-in-oral-care-2024#workspace_SpacesStore_21c1d50d-c97f-4fba-a45b-7254428f6473)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 product description includes Ayurveda or Ayurvedic</a:t>
            </a:r>
          </a:p>
          <a:p>
            <a:r>
              <a:t>Source: Mintel GNPD, August 2018-July 2024 (</a:t>
            </a:r>
            <a:r>
              <a:rPr>
                <a:hlinkClick action="ppaction://noaction"/>
              </a:rPr>
              <a:t>botanical/herbal</a:t>
            </a:r>
            <a:r>
              <a:t> [1], </a:t>
            </a:r>
            <a:r>
              <a:rPr>
                <a:hlinkClick action="ppaction://noaction"/>
              </a:rPr>
              <a:t>Ayurveda/Ayurvedic</a:t>
            </a:r>
            <a:r>
              <a:t> [2])</a:t>
            </a:r>
          </a:p>
          <a:p>
            <a:pPr>
              <a:spcBef>
                <a:spcPct val="43750"/>
              </a:spcBef>
              <a:spcAft>
                <a:spcPct val="43750"/>
              </a:spcAft>
            </a:pPr>
            <a:r>
              <a:rPr>
                <a:latin typeface="Trebuchet MS"/>
                <a:ea typeface="Trebuchet MS"/>
                <a:cs typeface="Trebuchet MS"/>
              </a:rPr>
              <a:t>[1] https://www.gnpd.com/sinatra/shared_link/548e8bec-12ed-4ec3-90c8-f3af0162efd3</a:t>
            </a:r>
          </a:p>
          <a:p>
            <a:pPr>
              <a:spcBef>
                <a:spcPct val="43750"/>
              </a:spcBef>
              <a:spcAft>
                <a:spcPct val="43750"/>
              </a:spcAft>
            </a:pPr>
            <a:r>
              <a:rPr>
                <a:latin typeface="Trebuchet MS"/>
                <a:ea typeface="Trebuchet MS"/>
                <a:cs typeface="Trebuchet MS"/>
              </a:rPr>
              <a:t>[2] https://www.gnpd.com/sinatra/shared_link/1675198e-8a49-42ab-89b8-b519b3f26b9b</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(https://clients.mintel.com/content/report/a-year-of-innovation-in-oral-care-2024#workspace_SpacesStore_a5cbc48e-521d-4090-aa1a-d8325808b58d)</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(https://clients.mintel.com/content/report/a-year-of-innovation-in-oral-care-2024#workspace_SpacesStore_cfa1623d-6830-49d5-8bfa-1e79969d57a7)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(https://clients.mintel.com/content/report/a-year-of-innovation-in-oral-care-2024#workspace_SpacesStore_881181e1-74e4-44d9-a2b4-b94f89f777b3)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(https://clients.mintel.com/content/report/a-year-of-innovation-in-oral-care-2024#workspace_SpacesStore_bf7e62dc-24b4-4ddf-a44f-7f0349f8f596)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(https://clients.mintel.com/content/report/a-year-of-innovation-in-oral-care-2024#workspace_SpacesStore_40bf94b7-c4d5-4d65-b061-25bb18381e6a)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(https://clients.mintel.com/content/report/a-year-of-innovation-in-oral-care-2024#workspace_SpacesStore_b387cb73-ed3f-4e88-84f5-8dc72046895b)</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(https://clients.mintel.com/content/report/a-year-of-innovation-in-oral-care-2024#workspace_SpacesStore_10d8759f-7bc4-4c4b-8b7a-a40440323ae4)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Rakuten Insight/Mintel, September 2023</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(https://clients.mintel.com/content/report/a-year-of-innovation-in-oral-care-2024#workspace_SpacesStore_6c28f995-9406-41fa-8bd7-ad43bb4f02ee)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2019-July 2024</a:t>
            </a:r>
            <a:r>
              <a:t> [1]</a:t>
            </a:r>
          </a:p>
          <a:p>
            <a:pPr>
              <a:spcBef>
                <a:spcPct val="43750"/>
              </a:spcBef>
              <a:spcAft>
                <a:spcPct val="43750"/>
              </a:spcAft>
            </a:pPr>
            <a:r>
              <a:rPr>
                <a:latin typeface="Trebuchet MS"/>
                <a:ea typeface="Trebuchet MS"/>
                <a:cs typeface="Trebuchet MS"/>
              </a:rPr>
              <a:t>[1] https://www.gnpd.com/sinatra/shared_link/1b456125-3a88-48e1-b370-1903cff7d8c4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(https://clients.mintel.com/content/report/a-year-of-innovation-in-oral-care-2024#workspace_SpacesStore_20de08ca-35ff-43aa-815c-79dc67313a22)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2019-July 2024</a:t>
            </a:r>
            <a:r>
              <a:t> [1]</a:t>
            </a:r>
          </a:p>
          <a:p>
            <a:pPr>
              <a:spcBef>
                <a:spcPct val="43750"/>
              </a:spcBef>
              <a:spcAft>
                <a:spcPct val="43750"/>
              </a:spcAft>
            </a:pPr>
            <a:r>
              <a:rPr>
                <a:latin typeface="Trebuchet MS"/>
                <a:ea typeface="Trebuchet MS"/>
                <a:cs typeface="Trebuchet MS"/>
              </a:rPr>
              <a:t>[1] https://www.gnpd.com/sinatra/shared_link/1b456125-3a88-48e1-b370-1903cff7d8c4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(https://clients.mintel.com/content/report/a-year-of-innovation-in-oral-care-2024#workspace_SpacesStore_71438b0d-4005-441d-bd46-13218485d24a)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(https://clients.mintel.com/content/report/a-year-of-innovation-in-oral-care-2024#workspace_SpacesStore_07df4ac7-8869-4e8e-b073-94f8ee44b81c)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(https://clients.mintel.com/content/report/a-year-of-innovation-in-oral-care-2024#workspace_SpacesStore_ed193c00-c59e-4585-9c7e-402c4641b39e)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Ipsos Observer/Mintel, January 2024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(https://clients.mintel.com/content/report/a-year-of-innovation-in-oral-care-2024#workspace_SpacesStore_34d31c38-b50d-492c-8622-323c7f9f1de7)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2018-July 2024</a:t>
            </a:r>
            <a:r>
              <a:t> [1]</a:t>
            </a:r>
          </a:p>
          <a:p>
            <a:pPr>
              <a:spcBef>
                <a:spcPct val="43750"/>
              </a:spcBef>
              <a:spcAft>
                <a:spcPct val="43750"/>
              </a:spcAft>
            </a:pPr>
            <a:r>
              <a:rPr>
                <a:latin typeface="Trebuchet MS"/>
                <a:ea typeface="Trebuchet MS"/>
                <a:cs typeface="Trebuchet MS"/>
              </a:rPr>
              <a:t>[1] https://www.gnpd.com/sinatra/shared_link/c32e2157-a1fe-43c7-9b30-004ff553f4ac</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(https://clients.mintel.com/content/report/a-year-of-innovation-in-oral-care-2024#workspace_SpacesStore_3fbbca11-8c22-4160-a15b-b1fdb719be41)</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(https://clients.mintel.com/content/report/a-year-of-innovation-in-oral-care-2024#workspace_SpacesStore_88fcd317-663f-45bb-b83a-bb8b794542a2)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(https://clients.mintel.com/content/report/a-year-of-innovation-in-oral-care-2024#workspace_SpacesStore_0e17071b-33fd-4e32-a73a-7b24d8a57217)</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(https://clients.mintel.com/content/report/a-year-of-innovation-in-oral-care-2024#workspace_SpacesStore_640a1b10-9196-4710-8eca-d75eaad1d084)</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(https://clients.mintel.com/content/report/a-year-of-innovation-in-oral-care-2024#workspace_SpacesStore_44cf1d49-670b-48fb-813c-90a1d53ae4ac)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(https://clients.mintel.com/content/report/a-year-of-innovation-in-oral-care-2024#workspace_SpacesStore_d06b9215-69ba-45b3-96d7-42ee77a90185)</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June 2024</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(https://clients.mintel.com/content/report/a-year-of-innovation-in-oral-care-2024#workspace_SpacesStore_8d2cea05-ef43-4404-9d59-437ab3a4889c)</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Totals may not sum due to rounding</a:t>
            </a:r>
          </a:p>
          <a:p>
            <a:r>
              <a:t>Source: </a:t>
            </a:r>
            <a:r>
              <a:rPr>
                <a:hlinkClick action="ppaction://noaction"/>
              </a:rPr>
              <a:t>Mintel GNPD, August 2019-July 2024</a:t>
            </a:r>
            <a:r>
              <a:t> [1]</a:t>
            </a:r>
          </a:p>
          <a:p>
            <a:pPr>
              <a:spcBef>
                <a:spcPct val="43750"/>
              </a:spcBef>
              <a:spcAft>
                <a:spcPct val="43750"/>
              </a:spcAft>
            </a:pPr>
            <a:r>
              <a:rPr>
                <a:latin typeface="Trebuchet MS"/>
                <a:ea typeface="Trebuchet MS"/>
                <a:cs typeface="Trebuchet MS"/>
              </a:rPr>
              <a:t>[1] https://www.gnpd.com/sinatra/shared_link/7a0428df-bdfb-4606-be51-799107c7cf82</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(https://clients.mintel.com/content/report/a-year-of-innovation-in-oral-care-2024#workspace_SpacesStore_70c842eb-465c-4d84-b836-3c90c0e6f57a)</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(https://clients.mintel.com/content/report/a-year-of-innovation-in-oral-care-2024#workspace_SpacesStore_646d6df5-90b6-4caa-87a7-ab925eceadc0)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(https://clients.mintel.com/content/report/a-year-of-innovation-in-oral-care-2024#workspace_SpacesStore_4f952467-7575-4ced-ab14-acc3d9e8adf3)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35</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(https://clients.mintel.com/content/report/a-year-of-innovation-in-oral-care-2024#workspace_SpacesStore_c3799609-571e-45f4-82bb-522a61c9f472)</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Kantar Profiles/Mintel, September 2023</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(https://clients.mintel.com/content/report/a-year-of-innovation-in-oral-care-2024#workspace_SpacesStore_af568f94-c598-4a1a-8119-e0f7f1e96233)</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37</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2019-July 2024</a:t>
            </a:r>
            <a:r>
              <a:t> [1]</a:t>
            </a:r>
          </a:p>
          <a:p>
            <a:pPr>
              <a:spcBef>
                <a:spcPct val="43750"/>
              </a:spcBef>
              <a:spcAft>
                <a:spcPct val="43750"/>
              </a:spcAft>
            </a:pPr>
            <a:r>
              <a:rPr>
                <a:latin typeface="Trebuchet MS"/>
                <a:ea typeface="Trebuchet MS"/>
                <a:cs typeface="Trebuchet MS"/>
              </a:rPr>
              <a:t>[1] https://www.gnpd.com/sinatra/shared_link/a0550413-8a22-4172-96b8-1a4831b83339</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(https://clients.mintel.com/content/report/a-year-of-innovation-in-oral-care-2024#workspace_SpacesStore_4131c06d-659c-4464-af8e-2f30ac0e8f29)</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38</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(https://clients.mintel.com/content/report/a-year-of-innovation-in-oral-care-2024#workspace_SpacesStore_d742d260-3d8d-4390-b7a1-bc9cc71acd26)</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39</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(https://clients.mintel.com/content/report/a-year-of-innovation-in-oral-care-2024#workspace_SpacesStore_19512bbf-9c98-4844-8d08-0334047a0a5e)</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40</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t>Source: </a:t>
            </a:r>
            <a:r>
              <a:rPr>
                <a:hlinkClick action="ppaction://noaction"/>
              </a:rPr>
              <a:t>Mintel GNPD, August 2018-July 2024</a:t>
            </a:r>
            <a:r>
              <a:t> [1]</a:t>
            </a:r>
          </a:p>
          <a:p>
            <a:pPr>
              <a:spcBef>
                <a:spcPct val="43750"/>
              </a:spcBef>
              <a:spcAft>
                <a:spcPct val="43750"/>
              </a:spcAft>
            </a:pPr>
            <a:r>
              <a:rPr>
                <a:latin typeface="Trebuchet MS"/>
                <a:ea typeface="Trebuchet MS"/>
                <a:cs typeface="Trebuchet MS"/>
              </a:rPr>
              <a:t>[1] https://www.gnpd.com/sinatra/shared_link/72fcd896-75b7-4673-9b67-467204ef3ff7</a:t>
            </a:r>
          </a:p>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(https://clients.mintel.com/content/report/a-year-of-innovation-in-oral-care-2024#workspace_SpacesStore_1b7da223-6d84-4766-adbe-0835d383d000)</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41</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43750"/>
              </a:spcBef>
              <a:spcAft>
                <a:spcPct val="43750"/>
              </a:spcAft>
            </a:pPr>
            <a:r>
              <a:rPr>
                <a:latin typeface="Trebuchet MS"/>
                <a:ea typeface="Trebuchet MS"/>
                <a:cs typeface="Trebuchet MS"/>
              </a:rPr>
              <a:t>This slide is from A year of innovation in oral care, 2024 (https://clients.mintel.com/content/report/a-year-of-innovation-in-oral-care-2024#workspace_SpacesStore_1e0fdf38-e1ec-4b8a-9ab9-22b269609128)</a:t>
            </a:r>
          </a:p>
          <a:p>
            <a:pPr>
              <a:spcBef>
                <a:spcPct val="43750"/>
              </a:spcBef>
              <a:spcAft>
                <a:spcPct val="43750"/>
              </a:spcAft>
            </a:pPr>
            <a:r>
              <a:rPr>
                <a:latin typeface="Trebuchet MS"/>
                <a:ea typeface="Trebuchet MS"/>
                <a:cs typeface="Trebuchet MS"/>
              </a:rPr>
              <a:t>© 2024 Mintel Group Ltd. All Rights Reserved. Confidential to Mintel.</a:t>
            </a:r>
          </a:p>
        </p:txBody>
      </p:sp>
      <p:sp>
        <p:nvSpPr>
          <p:cNvPr id="4" name="Slide Number Placeholder 3"/>
          <p:cNvSpPr>
            <a:spLocks noGrp="1"/>
          </p:cNvSpPr>
          <p:nvPr>
            <p:ph type="sldNum" sz="quarter" idx="10"/>
          </p:nvPr>
        </p:nvSpPr>
        <p:spPr/>
        <p:txBody>
          <a:bodyPr/>
          <a:lstStyle/>
          <a:p>
            <a:fld id="{6101C5E1-D8E9-464D-A93E-CE21651935A7}" type="slidenum">
              <a:rPr lang="en-US" smtClean="0"/>
              <a:t>42</a:t>
            </a:fld>
            <a:endParaRPr 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image" Target="../media/image5.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image" Target="../media/image6.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image" Target="../media/image7.jpeg" /><Relationship Id="rId2" Type="http://schemas.openxmlformats.org/officeDocument/2006/relationships/image" Target="../media/image2.png" /><Relationship Id="rId3"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image" Target="../media/image8.emf" /><Relationship Id="rId2" Type="http://schemas.openxmlformats.org/officeDocument/2006/relationships/image" Target="../media/image9.emf" /><Relationship Id="rId3" Type="http://schemas.openxmlformats.org/officeDocument/2006/relationships/image" Target="../media/image10.emf" /><Relationship Id="rId4"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image" Target="../media/image8.emf" /><Relationship Id="rId2" Type="http://schemas.openxmlformats.org/officeDocument/2006/relationships/image" Target="../media/image9.emf" /><Relationship Id="rId3" Type="http://schemas.openxmlformats.org/officeDocument/2006/relationships/image" Target="../media/image10.emf" /><Relationship Id="rId4"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image" Target="../media/image16.png" /><Relationship Id="rId7"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image" Target="../media/image11.png" /><Relationship Id="rId2" Type="http://schemas.openxmlformats.org/officeDocument/2006/relationships/image" Target="../media/image12.png" /><Relationship Id="rId3" Type="http://schemas.openxmlformats.org/officeDocument/2006/relationships/image" Target="../media/image13.png" /><Relationship Id="rId4" Type="http://schemas.openxmlformats.org/officeDocument/2006/relationships/image" Target="../media/image14.png" /><Relationship Id="rId5" Type="http://schemas.openxmlformats.org/officeDocument/2006/relationships/image" Target="../media/image15.png" /><Relationship Id="rId6" Type="http://schemas.openxmlformats.org/officeDocument/2006/relationships/image" Target="../media/image16.png" /><Relationship Id="rId7" Type="http://schemas.openxmlformats.org/officeDocument/2006/relationships/slideMaster" Target="../slideMasters/slideMaster2.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2.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3.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4.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5.xml.rels>&#65279;<?xml version="1.0" encoding="utf-8" standalone="yes"?><Relationships xmlns="http://schemas.openxmlformats.org/package/2006/relationships"><Relationship Id="rId1" Type="http://schemas.openxmlformats.org/officeDocument/2006/relationships/image" Target="../media/image17.emf" /><Relationship Id="rId2" Type="http://schemas.openxmlformats.org/officeDocument/2006/relationships/slideMaster" Target="../slideMasters/slideMaster2.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1.xml.rels>&#65279;<?xml version="1.0" encoding="utf-8" standalone="yes"?><Relationships xmlns="http://schemas.openxmlformats.org/package/2006/relationships"><Relationship Id="rId1" Type="http://schemas.openxmlformats.org/officeDocument/2006/relationships/image" Target="../media/image18.png" /><Relationship Id="rId2" Type="http://schemas.openxmlformats.org/officeDocument/2006/relationships/image" Target="../media/image19.png" /><Relationship Id="rId3" Type="http://schemas.openxmlformats.org/officeDocument/2006/relationships/image" Target="../media/image1.png" /><Relationship Id="rId4" Type="http://schemas.openxmlformats.org/officeDocument/2006/relationships/slideMaster" Target="../slideMasters/slideMaster2.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p:txBody>
          <a:bodyPr/>
          <a:lstStyle/>
          <a:p>
            <a:r>
              <a:rPr lang="en-US" smtClean="0"/>
              <a:t>Click to edit Master title style</a:t>
            </a:r>
            <a:endParaRPr lang="en-US"/>
          </a:p>
        </p:txBody>
      </p:sp>
      <p:sp>
        <p:nvSpPr>
          <p:cNvPr id="3" name="Subtitle 2"/>
          <p:cNvSpPr>
            <a:spLocks noGrp="1"/>
          </p:cNvSpPr>
          <p:nvPr>
            <p:ph type="subTitle" idx="1"/>
          </p:nvPr>
        </p:nvSpPr>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2"/>
          </p:nvPr>
        </p:nvSpPr>
        <p:spPr/>
        <p:txBody>
          <a:bodyPr/>
          <a:lstStyle/>
          <a:p>
            <a:fld id="{9A42C69F-36AE-4BC0-AA01-9C1D6D9806E2}"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151292F3-47C0-4128-8380-07B3C970141B}"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r>
              <a:rPr lang="en-US" smtClean="0"/>
              <a:t>Click to edit Master text styles</a:t>
            </a:r>
          </a:p>
        </p:txBody>
      </p:sp>
      <p:sp>
        <p:nvSpPr>
          <p:cNvPr id="4" name="Date Placeholder 3"/>
          <p:cNvSpPr>
            <a:spLocks noGrp="1"/>
          </p:cNvSpPr>
          <p:nvPr>
            <p:ph type="dt" sz="half" idx="2"/>
          </p:nvPr>
        </p:nvSpPr>
        <p:spPr/>
        <p:txBody>
          <a:bodyPr/>
          <a:lstStyle/>
          <a:p>
            <a:fld id="{BE7EC208-4DE0-45B6-8ED0-CE769A896506}"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3"/>
          </p:nvPr>
        </p:nvSpPr>
        <p:spPr/>
        <p:txBody>
          <a:bodyPr/>
          <a:lstStyle/>
          <a:p>
            <a:fld id="{3C3A2A22-DCA2-4323-8A97-6EBC3F4BDE00}"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r>
              <a:rPr lang="en-US" smtClean="0"/>
              <a:t>Click to edit Master text styles</a:t>
            </a:r>
          </a:p>
        </p:txBody>
      </p:sp>
      <p:sp>
        <p:nvSpPr>
          <p:cNvPr id="4" name="Content Placeholder 3"/>
          <p:cNvSpPr>
            <a:spLocks noGrp="1"/>
          </p:cNvSpPr>
          <p:nvPr>
            <p:ph sz="half" idx="2"/>
          </p:nvPr>
        </p:nvSpPr>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r>
              <a:rPr lang="en-US" smtClean="0"/>
              <a:t>Click to edit Master text styles</a:t>
            </a:r>
          </a:p>
        </p:txBody>
      </p:sp>
      <p:sp>
        <p:nvSpPr>
          <p:cNvPr id="6" name="Content Placeholder 5"/>
          <p:cNvSpPr>
            <a:spLocks noGrp="1"/>
          </p:cNvSpPr>
          <p:nvPr>
            <p:ph sz="quarter" idx="4"/>
          </p:nvPr>
        </p:nvSpPr>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5"/>
          </p:nvPr>
        </p:nvSpPr>
        <p:spPr/>
        <p:txBody>
          <a:bodyPr/>
          <a:lstStyle/>
          <a:p>
            <a:fld id="{499FE1E9-C41B-466E-A69C-CA1B2C3381FA}" type="datetimeFigureOut">
              <a:rPr lang="en-US" smtClean="0"/>
              <a:t>11/7/2009</a:t>
            </a:fld>
            <a:endParaRPr lang="en-US"/>
          </a:p>
        </p:txBody>
      </p:sp>
      <p:sp>
        <p:nvSpPr>
          <p:cNvPr id="8" name="Footer Placeholder 7"/>
          <p:cNvSpPr>
            <a:spLocks noGrp="1"/>
          </p:cNvSpPr>
          <p:nvPr>
            <p:ph type="ftr" sz="quarter" idx="6"/>
          </p:nvPr>
        </p:nvSpPr>
        <p:spPr/>
        <p:txBody>
          <a:bodyPr/>
          <a:lstStyle/>
          <a:p>
            <a:endParaRPr lang="en-US"/>
          </a:p>
        </p:txBody>
      </p:sp>
      <p:sp>
        <p:nvSpPr>
          <p:cNvPr id="9" name="Slide Number Placeholder 8"/>
          <p:cNvSpPr>
            <a:spLocks noGrp="1"/>
          </p:cNvSpPr>
          <p:nvPr>
            <p:ph type="sldNum" sz="quarter" idx="7"/>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
          </p:nvPr>
        </p:nvSpPr>
        <p:spPr/>
        <p:txBody>
          <a:bodyPr/>
          <a:lstStyle/>
          <a:p>
            <a:fld id="{D805BF89-A6C9-4228-8D16-28539DC68E0E}" type="datetimeFigureOut">
              <a:rPr lang="en-US" smtClean="0"/>
              <a:t>11/7/2009</a:t>
            </a:fld>
            <a:endParaRPr lang="en-US"/>
          </a:p>
        </p:txBody>
      </p:sp>
      <p:sp>
        <p:nvSpPr>
          <p:cNvPr id="4" name="Footer Placeholder 3"/>
          <p:cNvSpPr>
            <a:spLocks noGrp="1"/>
          </p:cNvSpPr>
          <p:nvPr>
            <p:ph type="ftr" sz="quarter" idx="2"/>
          </p:nvPr>
        </p:nvSpPr>
        <p:spPr/>
        <p:txBody>
          <a:bodyPr/>
          <a:lstStyle/>
          <a:p>
            <a:endParaRPr lang="en-US"/>
          </a:p>
        </p:txBody>
      </p:sp>
      <p:sp>
        <p:nvSpPr>
          <p:cNvPr id="5" name="Slide Number Placeholder 4"/>
          <p:cNvSpPr>
            <a:spLocks noGrp="1"/>
          </p:cNvSpPr>
          <p:nvPr>
            <p:ph type="sldNum" sz="quarter" idx="3"/>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p:nvPr>
        </p:nvSpPr>
        <p:spPr/>
        <p:txBody>
          <a:bodyPr/>
          <a:lstStyle/>
          <a:p>
            <a:fld id="{AC0C1DD7-68E6-4822-8FA1-B437DAE7CE51}" type="datetimeFigureOut">
              <a:rPr lang="en-US" smtClean="0"/>
              <a:t>11/7/2009</a:t>
            </a:fld>
            <a:endParaRPr lang="en-US"/>
          </a:p>
        </p:txBody>
      </p:sp>
      <p:sp>
        <p:nvSpPr>
          <p:cNvPr id="3" name="Footer Placeholder 2"/>
          <p:cNvSpPr>
            <a:spLocks noGrp="1"/>
          </p:cNvSpPr>
          <p:nvPr>
            <p:ph type="ftr" sz="quarter" idx="1"/>
          </p:nvPr>
        </p:nvSpPr>
        <p:spPr/>
        <p:txBody>
          <a:bodyPr/>
          <a:lstStyle/>
          <a:p>
            <a:endParaRPr lang="en-US"/>
          </a:p>
        </p:txBody>
      </p:sp>
      <p:sp>
        <p:nvSpPr>
          <p:cNvPr id="4" name="Slide Number Placeholder 3"/>
          <p:cNvSpPr>
            <a:spLocks noGrp="1"/>
          </p:cNvSpPr>
          <p:nvPr>
            <p:ph type="sldNum" sz="quarter" idx="2"/>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r>
              <a:rPr lang="en-US" smtClean="0"/>
              <a:t>Click to edit Master text styles</a:t>
            </a:r>
          </a:p>
        </p:txBody>
      </p:sp>
      <p:sp>
        <p:nvSpPr>
          <p:cNvPr id="5" name="Date Placeholder 4"/>
          <p:cNvSpPr>
            <a:spLocks noGrp="1"/>
          </p:cNvSpPr>
          <p:nvPr>
            <p:ph type="dt" sz="half" idx="3"/>
          </p:nvPr>
        </p:nvSpPr>
        <p:spPr/>
        <p:txBody>
          <a:bodyPr/>
          <a:lstStyle/>
          <a:p>
            <a:fld id="{6626BFD2-7E2F-4778-937E-EA3738D552DE}"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r>
              <a:rPr lang="en-US" smtClean="0"/>
              <a:t>Click to edit Master text styles</a:t>
            </a:r>
          </a:p>
        </p:txBody>
      </p:sp>
      <p:sp>
        <p:nvSpPr>
          <p:cNvPr id="5" name="Date Placeholder 4"/>
          <p:cNvSpPr>
            <a:spLocks noGrp="1"/>
          </p:cNvSpPr>
          <p:nvPr>
            <p:ph type="dt" sz="half" idx="3"/>
          </p:nvPr>
        </p:nvSpPr>
        <p:spPr/>
        <p:txBody>
          <a:bodyPr/>
          <a:lstStyle/>
          <a:p>
            <a:fld id="{DF7F0E59-F9F5-49C8-A7C8-85CD83346A17}" type="datetimeFigureOut">
              <a:rPr lang="en-US" smtClean="0"/>
              <a:t>11/7/2009</a:t>
            </a:fld>
            <a:endParaRPr lang="en-US"/>
          </a:p>
        </p:txBody>
      </p:sp>
      <p:sp>
        <p:nvSpPr>
          <p:cNvPr id="6" name="Footer Placeholder 5"/>
          <p:cNvSpPr>
            <a:spLocks noGrp="1"/>
          </p:cNvSpPr>
          <p:nvPr>
            <p:ph type="ftr" sz="quarter" idx="4"/>
          </p:nvPr>
        </p:nvSpPr>
        <p:spPr/>
        <p:txBody>
          <a:bodyPr/>
          <a:lstStyle/>
          <a:p>
            <a:endParaRPr lang="en-US"/>
          </a:p>
        </p:txBody>
      </p:sp>
      <p:sp>
        <p:nvSpPr>
          <p:cNvPr id="7" name="Slide Number Placeholder 6"/>
          <p:cNvSpPr>
            <a:spLocks noGrp="1"/>
          </p:cNvSpPr>
          <p:nvPr>
            <p:ph type="sldNum" sz="quarter" idx="5"/>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A6E03B35-C32B-4FB6-A375-CD4F30B6B030}"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p:txBody>
          <a:bodyPr/>
          <a:lstStyle/>
          <a:p>
            <a:fld id="{260160AC-5FF9-4390-81DB-30BA8275910A}" type="datetimeFigureOut">
              <a:rPr lang="en-US" smtClean="0"/>
              <a:t>11/7/2009</a:t>
            </a:fld>
            <a:endParaRPr lang="en-US"/>
          </a:p>
        </p:txBody>
      </p:sp>
      <p:sp>
        <p:nvSpPr>
          <p:cNvPr id="5" name="Footer Placeholder 4"/>
          <p:cNvSpPr>
            <a:spLocks noGrp="1"/>
          </p:cNvSpPr>
          <p:nvPr>
            <p:ph type="ftr" sz="quarter" idx="3"/>
          </p:nvPr>
        </p:nvSpPr>
        <p:spPr/>
        <p:txBody>
          <a:bodyPr/>
          <a:lstStyle/>
          <a:p>
            <a:endParaRPr lang="en-US"/>
          </a:p>
        </p:txBody>
      </p:sp>
      <p:sp>
        <p:nvSpPr>
          <p:cNvPr id="6" name="Slide Number Placeholder 5"/>
          <p:cNvSpPr>
            <a:spLocks noGrp="1"/>
          </p:cNvSpPr>
          <p:nvPr>
            <p:ph type="sldNum" sz="quarter" idx="4"/>
          </p:nvPr>
        </p:nvSpPr>
        <p:spPr/>
        <p:txBody>
          <a:bodyPr/>
          <a:lstStyle/>
          <a:p>
            <a:fld id="{93AE1883-0942-4AA3-9DB2-9C7C3A0314B1}" type="slidenum">
              <a:rPr lang="en-US" smtClean="0"/>
              <a:t>‹#›</a:t>
            </a:fld>
            <a:endParaRPr 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hero">
    <p:bg>
      <p:bgPr>
        <a:solidFill>
          <a:schemeClr val="tx1"/>
        </a:solidFill>
        <a:effectLst/>
      </p:bgPr>
    </p:bg>
    <p:spTree>
      <p:nvGrpSpPr>
        <p:cNvPr id="1" name=""/>
        <p:cNvGrpSpPr/>
        <p:nvPr/>
      </p:nvGrpSpPr>
      <p:grpSpPr>
        <a:xfrm>
          <a:off x="0" y="0"/>
          <a:ext cx="0" cy="0"/>
        </a:xfrm>
      </p:grpSpPr>
      <p:sp>
        <p:nvSpPr>
          <p:cNvPr id="7" name="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9" name="title_underline"/>
          <p:cNvSpPr>
            <a:spLocks noChangeArrowheads="1"/>
          </p:cNvSpPr>
          <p:nvPr/>
        </p:nvSpPr>
        <p:spPr bwMode="auto">
          <a:xfrm>
            <a:off x="835025" y="2011363"/>
            <a:ext cx="676275" cy="73025"/>
          </a:xfrm>
          <a:prstGeom prst="rect">
            <a:avLst/>
          </a:prstGeom>
          <a:solidFill>
            <a:srgbClr val="FFE502"/>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defRPr/>
            </a:pPr>
            <a:endParaRPr lang="en-US" altLang="en-US" sz="1800">
              <a:solidFill>
                <a:srgbClr val="FFFFFF"/>
              </a:solidFill>
              <a:latin typeface="Trebuchet MS"/>
              <a:cs typeface="Trebuchet MS"/>
            </a:endParaRPr>
          </a:p>
        </p:txBody>
      </p:sp>
      <p:sp>
        <p:nvSpPr>
          <p:cNvPr id="3" name="analyst_photo"/>
          <p:cNvSpPr>
            <a:spLocks noGrp="1"/>
          </p:cNvSpPr>
          <p:nvPr>
            <p:ph type="pic" sz="quarter" idx="10"/>
          </p:nvPr>
        </p:nvSpPr>
        <p:spPr>
          <a:xfrm>
            <a:off x="841375" y="3236914"/>
            <a:ext cx="1036638" cy="1036637"/>
          </a:xfrm>
          <a:prstGeom prst="rect">
            <a:avLst/>
          </a:prstGeom>
        </p:spPr>
        <p:txBody>
          <a:bodyPr lIns="0" rIns="0"/>
          <a:lstStyle>
            <a:lvl1pPr marL="0" indent="0">
              <a:buNone/>
              <a:defRPr sz="1200">
                <a:solidFill>
                  <a:schemeClr val="bg1"/>
                </a:solidFill>
                <a:latin typeface="Trebuchet MS"/>
                <a:cs typeface="Trebuchet MS"/>
              </a:defRPr>
            </a:lvl1pPr>
          </a:lstStyle>
          <a:p>
            <a:pPr lvl="0"/>
            <a:r>
              <a:rPr lang="en-US" altLang="zh-CN" noProof="0" smtClean="0"/>
              <a:t>Click icon to add picture</a:t>
            </a:r>
            <a:endParaRPr lang="en-GB" noProof="0"/>
          </a:p>
        </p:txBody>
      </p:sp>
      <p:sp>
        <p:nvSpPr>
          <p:cNvPr id="32" name="article_title"/>
          <p:cNvSpPr>
            <a:spLocks noGrp="1"/>
          </p:cNvSpPr>
          <p:nvPr>
            <p:ph type="title"/>
          </p:nvPr>
        </p:nvSpPr>
        <p:spPr>
          <a:xfrm>
            <a:off x="835027" y="628881"/>
            <a:ext cx="7409381" cy="1231900"/>
          </a:xfrm>
          <a:prstGeom prst="rect">
            <a:avLst/>
          </a:prstGeom>
        </p:spPr>
        <p:txBody>
          <a:bodyPr wrap="square" lIns="0" tIns="0" rIns="0" bIns="0"/>
          <a:lstStyle>
            <a:lvl1pPr eaLnBrk="1" hangingPunct="1">
              <a:defRPr sz="400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35" name="summary"/>
          <p:cNvSpPr>
            <a:spLocks noGrp="1"/>
          </p:cNvSpPr>
          <p:nvPr>
            <p:ph type="body" sz="quarter" idx="11"/>
          </p:nvPr>
        </p:nvSpPr>
        <p:spPr>
          <a:xfrm>
            <a:off x="835025" y="2235202"/>
            <a:ext cx="7000875" cy="766763"/>
          </a:xfrm>
          <a:prstGeom prst="rect">
            <a:avLst/>
          </a:prstGeom>
        </p:spPr>
        <p:txBody>
          <a:bodyPr lIns="0" tIns="46800" rIns="0" bIns="4680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37" name="analyst_info"/>
          <p:cNvSpPr>
            <a:spLocks noGrp="1"/>
          </p:cNvSpPr>
          <p:nvPr>
            <p:ph type="body" sz="quarter" idx="12"/>
          </p:nvPr>
        </p:nvSpPr>
        <p:spPr>
          <a:xfrm>
            <a:off x="1974850" y="3219822"/>
            <a:ext cx="5909518" cy="1036637"/>
          </a:xfrm>
          <a:prstGeom prst="rect">
            <a:avLst/>
          </a:prstGeom>
        </p:spPr>
        <p:txBody>
          <a:bodyPr lIns="0" tIns="46800" rIns="0" bIns="46800"/>
          <a:lstStyle>
            <a:lvl1pPr marL="0" indent="0">
              <a:buNone/>
              <a:defRPr sz="1200" baseline="0">
                <a:solidFill>
                  <a:schemeClr val="bg1"/>
                </a:solidFill>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5" name="mintel_logo">
            <a:extLst>
              <a:ext uri="{FF2B5EF4-FFF2-40B4-BE49-F238E27FC236}">
                <a16:creationId xmlns:a16="http://schemas.microsoft.com/office/drawing/2014/main" id="{2DCF6D13-FB1B-8825-8140-BFDEAA85BA4B}"/>
              </a:ext>
            </a:extLst>
          </p:cNvPr>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7668344" y="144000"/>
            <a:ext cx="1115926" cy="407208"/>
          </a:xfrm>
          <a:prstGeom prst="rect">
            <a:avLst/>
          </a:prstGeom>
        </p:spPr>
      </p:pic>
    </p:spTree>
    <p:extLst>
      <p:ext uri="{BB962C8B-B14F-4D97-AF65-F5344CB8AC3E}">
        <p14:creationId xmlns:p14="http://schemas.microsoft.com/office/powerpoint/2010/main" val="2691838311"/>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oc">
    <p:bg>
      <p:bgPr>
        <a:solidFill>
          <a:schemeClr val="tx1"/>
        </a:solidFill>
        <a:effectLst/>
      </p:bgPr>
    </p:bg>
    <p:spTree>
      <p:nvGrpSpPr>
        <p:cNvPr id="1" name=""/>
        <p:cNvGrpSpPr/>
        <p:nvPr/>
      </p:nvGrpSpPr>
      <p:grpSpPr>
        <a:xfrm>
          <a:off x="0" y="0"/>
          <a:ext cx="0" cy="0"/>
        </a:xfrm>
      </p:grpSpPr>
      <p:sp>
        <p:nvSpPr>
          <p:cNvPr id="19" name="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20" name="title"/>
          <p:cNvSpPr txBox="1">
            <a:spLocks noChangeArrowheads="1"/>
          </p:cNvSpPr>
          <p:nvPr/>
        </p:nvSpPr>
        <p:spPr bwMode="auto">
          <a:xfrm>
            <a:off x="809625" y="635000"/>
            <a:ext cx="18446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45719" rIns="45719">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r>
              <a:rPr lang="en-GB" altLang="en-US" sz="1600" b="1">
                <a:solidFill>
                  <a:srgbClr val="FFFFFF"/>
                </a:solidFill>
                <a:latin typeface="Trebuchet MS"/>
                <a:cs typeface="Trebuchet MS"/>
                <a:sym typeface="Helvetica" charset="0"/>
              </a:rPr>
              <a:t>Table Of Contents</a:t>
            </a:r>
            <a:endParaRPr lang="en-US" altLang="en-US" sz="1600" b="1">
              <a:solidFill>
                <a:srgbClr val="FFFFFF"/>
              </a:solidFill>
              <a:latin typeface="Trebuchet MS"/>
              <a:cs typeface="Trebuchet MS"/>
              <a:sym typeface="Helvetica" charset="0"/>
            </a:endParaRPr>
          </a:p>
        </p:txBody>
      </p:sp>
      <p:sp>
        <p:nvSpPr>
          <p:cNvPr id="21" name="bullet1"/>
          <p:cNvSpPr/>
          <p:nvPr/>
        </p:nvSpPr>
        <p:spPr>
          <a:xfrm rot="10800000">
            <a:off x="833438" y="1435100"/>
            <a:ext cx="474662"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2" name="bullet2"/>
          <p:cNvSpPr/>
          <p:nvPr/>
        </p:nvSpPr>
        <p:spPr>
          <a:xfrm rot="10800000">
            <a:off x="833438" y="218757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3" name="bullet3"/>
          <p:cNvSpPr/>
          <p:nvPr/>
        </p:nvSpPr>
        <p:spPr>
          <a:xfrm rot="10800000">
            <a:off x="833438" y="294322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4" name="bullet4"/>
          <p:cNvSpPr/>
          <p:nvPr/>
        </p:nvSpPr>
        <p:spPr>
          <a:xfrm rot="10800000">
            <a:off x="833438" y="3694113"/>
            <a:ext cx="474662" cy="474662"/>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5" name="bullet5"/>
          <p:cNvSpPr/>
          <p:nvPr/>
        </p:nvSpPr>
        <p:spPr>
          <a:xfrm rot="10800000">
            <a:off x="4578350" y="1447800"/>
            <a:ext cx="474663"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6" name="bullet6"/>
          <p:cNvSpPr/>
          <p:nvPr/>
        </p:nvSpPr>
        <p:spPr>
          <a:xfrm rot="10800000">
            <a:off x="4578350" y="2200275"/>
            <a:ext cx="474663"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7" name="bullet7"/>
          <p:cNvSpPr/>
          <p:nvPr/>
        </p:nvSpPr>
        <p:spPr>
          <a:xfrm rot="10800000">
            <a:off x="4578350" y="2955925"/>
            <a:ext cx="474663"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8" name="bullet8"/>
          <p:cNvSpPr/>
          <p:nvPr/>
        </p:nvSpPr>
        <p:spPr>
          <a:xfrm rot="10800000">
            <a:off x="4578350" y="3706813"/>
            <a:ext cx="474663" cy="474662"/>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4" name="number1"/>
          <p:cNvSpPr>
            <a:spLocks noGrp="1"/>
          </p:cNvSpPr>
          <p:nvPr>
            <p:ph type="body" sz="quarter" idx="14"/>
          </p:nvPr>
        </p:nvSpPr>
        <p:spPr>
          <a:xfrm>
            <a:off x="809629" y="1489075"/>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3" name="number2"/>
          <p:cNvSpPr>
            <a:spLocks noGrp="1"/>
          </p:cNvSpPr>
          <p:nvPr>
            <p:ph type="body" sz="quarter" idx="15"/>
          </p:nvPr>
        </p:nvSpPr>
        <p:spPr>
          <a:xfrm>
            <a:off x="809628" y="2272283"/>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4" name="number3"/>
          <p:cNvSpPr>
            <a:spLocks noGrp="1"/>
          </p:cNvSpPr>
          <p:nvPr>
            <p:ph type="body" sz="quarter" idx="16"/>
          </p:nvPr>
        </p:nvSpPr>
        <p:spPr>
          <a:xfrm>
            <a:off x="809629" y="2994818"/>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5" name="number4"/>
          <p:cNvSpPr>
            <a:spLocks noGrp="1"/>
          </p:cNvSpPr>
          <p:nvPr>
            <p:ph type="body" sz="quarter" idx="17"/>
          </p:nvPr>
        </p:nvSpPr>
        <p:spPr>
          <a:xfrm>
            <a:off x="809629" y="3758408"/>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6" name="number5"/>
          <p:cNvSpPr>
            <a:spLocks noGrp="1"/>
          </p:cNvSpPr>
          <p:nvPr>
            <p:ph type="body" sz="quarter" idx="18"/>
          </p:nvPr>
        </p:nvSpPr>
        <p:spPr>
          <a:xfrm>
            <a:off x="4554539" y="1498601"/>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7" name="number6"/>
          <p:cNvSpPr>
            <a:spLocks noGrp="1"/>
          </p:cNvSpPr>
          <p:nvPr>
            <p:ph type="body" sz="quarter" idx="19"/>
          </p:nvPr>
        </p:nvSpPr>
        <p:spPr>
          <a:xfrm>
            <a:off x="4554539" y="2251871"/>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8" name="number8"/>
          <p:cNvSpPr>
            <a:spLocks noGrp="1"/>
          </p:cNvSpPr>
          <p:nvPr>
            <p:ph type="body" sz="quarter" idx="20"/>
          </p:nvPr>
        </p:nvSpPr>
        <p:spPr>
          <a:xfrm>
            <a:off x="4554539" y="3762377"/>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39" name="number7"/>
          <p:cNvSpPr>
            <a:spLocks noGrp="1"/>
          </p:cNvSpPr>
          <p:nvPr>
            <p:ph type="body" sz="quarter" idx="21"/>
          </p:nvPr>
        </p:nvSpPr>
        <p:spPr>
          <a:xfrm>
            <a:off x="4554539" y="3012164"/>
            <a:ext cx="498475" cy="371475"/>
          </a:xfrm>
          <a:prstGeom prst="rect">
            <a:avLst/>
          </a:prstGeom>
        </p:spPr>
        <p:txBody>
          <a:bodyPr/>
          <a:lstStyle>
            <a:lvl1pPr marL="0" indent="0" algn="ctr">
              <a:buNone/>
              <a:defRPr sz="1800" b="1">
                <a:latin typeface="Trebuchet MS"/>
                <a:cs typeface="Trebuchet MS"/>
              </a:defRPr>
            </a:lvl1pPr>
          </a:lstStyle>
          <a:p>
            <a:pPr lvl="0"/>
            <a:r>
              <a:rPr lang="en-US" altLang="zh-CN" smtClean="0"/>
              <a:t>Edit Master text styles</a:t>
            </a:r>
          </a:p>
        </p:txBody>
      </p:sp>
      <p:sp>
        <p:nvSpPr>
          <p:cNvPr id="41" name="heading1"/>
          <p:cNvSpPr>
            <a:spLocks noGrp="1"/>
          </p:cNvSpPr>
          <p:nvPr>
            <p:ph type="body" sz="quarter" idx="22"/>
          </p:nvPr>
        </p:nvSpPr>
        <p:spPr>
          <a:xfrm>
            <a:off x="1427163" y="150018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2" name="heading2"/>
          <p:cNvSpPr>
            <a:spLocks noGrp="1"/>
          </p:cNvSpPr>
          <p:nvPr>
            <p:ph type="body" sz="quarter" idx="23"/>
          </p:nvPr>
        </p:nvSpPr>
        <p:spPr>
          <a:xfrm>
            <a:off x="1427163" y="224313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3" name="heading3"/>
          <p:cNvSpPr>
            <a:spLocks noGrp="1"/>
          </p:cNvSpPr>
          <p:nvPr>
            <p:ph type="body" sz="quarter" idx="24"/>
          </p:nvPr>
        </p:nvSpPr>
        <p:spPr>
          <a:xfrm>
            <a:off x="1427163" y="2995749"/>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4" name="heading4"/>
          <p:cNvSpPr>
            <a:spLocks noGrp="1"/>
          </p:cNvSpPr>
          <p:nvPr>
            <p:ph type="body" sz="quarter" idx="25"/>
          </p:nvPr>
        </p:nvSpPr>
        <p:spPr>
          <a:xfrm>
            <a:off x="1427163" y="3762375"/>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5" name="heading5"/>
          <p:cNvSpPr>
            <a:spLocks noGrp="1"/>
          </p:cNvSpPr>
          <p:nvPr>
            <p:ph type="body" sz="quarter" idx="26"/>
          </p:nvPr>
        </p:nvSpPr>
        <p:spPr>
          <a:xfrm>
            <a:off x="5172076" y="1512888"/>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6" name="heading6"/>
          <p:cNvSpPr>
            <a:spLocks noGrp="1"/>
          </p:cNvSpPr>
          <p:nvPr>
            <p:ph type="body" sz="quarter" idx="27"/>
          </p:nvPr>
        </p:nvSpPr>
        <p:spPr>
          <a:xfrm>
            <a:off x="5172076" y="2254251"/>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7" name="heading7"/>
          <p:cNvSpPr>
            <a:spLocks noGrp="1"/>
          </p:cNvSpPr>
          <p:nvPr>
            <p:ph type="body" sz="quarter" idx="28"/>
          </p:nvPr>
        </p:nvSpPr>
        <p:spPr>
          <a:xfrm>
            <a:off x="5172076" y="3021015"/>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48" name="heading8"/>
          <p:cNvSpPr>
            <a:spLocks noGrp="1"/>
          </p:cNvSpPr>
          <p:nvPr>
            <p:ph type="body" sz="quarter" idx="29"/>
          </p:nvPr>
        </p:nvSpPr>
        <p:spPr>
          <a:xfrm>
            <a:off x="5172075" y="3773100"/>
            <a:ext cx="2913062" cy="614362"/>
          </a:xfrm>
          <a:prstGeom prst="rect">
            <a:avLst/>
          </a:prstGeom>
        </p:spPr>
        <p:txBody>
          <a:bodyPr wrap="square" lIns="0" tIns="0" rIns="0" bIns="0"/>
          <a:lstStyle>
            <a:lvl1pPr marL="0" indent="0">
              <a:lnSpc>
                <a:spcPct val="120000"/>
              </a:lnSpc>
              <a:spcBef>
                <a:spcPct val="0"/>
              </a:spcBef>
              <a:buNone/>
              <a:defRPr sz="1200" baseline="0">
                <a:solidFill>
                  <a:schemeClr val="bg1"/>
                </a:solidFill>
                <a:latin typeface="Trebuchet MS"/>
                <a:cs typeface="Trebuchet MS"/>
              </a:defRPr>
            </a:lvl1pPr>
          </a:lstStyle>
          <a:p>
            <a:pPr lvl="0"/>
            <a:r>
              <a:rPr lang="en-US" altLang="zh-CN" smtClean="0"/>
              <a:t>Edit Master text styles</a:t>
            </a:r>
          </a:p>
        </p:txBody>
      </p:sp>
      <p:sp>
        <p:nvSpPr>
          <p:cNvPr id="30" name="go_to_button"/>
          <p:cNvSpPr>
            <a:spLocks noGrp="1"/>
          </p:cNvSpPr>
          <p:nvPr>
            <p:ph type="body" sz="quarter" idx="30"/>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2" name="mintel_logo">
            <a:extLst>
              <a:ext uri="{FF2B5EF4-FFF2-40B4-BE49-F238E27FC236}">
                <a16:creationId xmlns:a16="http://schemas.microsoft.com/office/drawing/2014/main" id="{4427E16E-1C36-D97B-206C-C684620DD843}"/>
              </a:ext>
            </a:extLst>
          </p:cNvPr>
          <p:cNvPicPr>
            <a:picLocks noChangeAspect="1"/>
          </p:cNvPicPr>
          <p:nvPr userDrawn="1"/>
        </p:nvPicPr>
        <p:blipFill>
          <a:blip r:embed="rId1">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3007792281"/>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ection-header">
    <p:bg>
      <p:bgPr>
        <a:solidFill>
          <a:srgbClr val="404040"/>
        </a:solidFill>
        <a:effectLst/>
      </p:bgPr>
    </p:bg>
    <p:spTree>
      <p:nvGrpSpPr>
        <p:cNvPr id="1" name=""/>
        <p:cNvGrpSpPr/>
        <p:nvPr/>
      </p:nvGrpSpPr>
      <p:grpSpPr>
        <a:xfrm>
          <a:off x="0" y="0"/>
          <a:ext cx="0" cy="0"/>
        </a:xfrm>
      </p:grpSpPr>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997328676"/>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purple">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mintel_logo">
            <a:extLst>
              <a:ext uri="{FF2B5EF4-FFF2-40B4-BE49-F238E27FC236}">
                <a16:creationId xmlns:a16="http://schemas.microsoft.com/office/drawing/2014/main" id="{0C880154-6A97-024B-6159-8E1D2629041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1100940933"/>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blue">
    <p:spTree>
      <p:nvGrpSpPr>
        <p:cNvPr id="1" name=""/>
        <p:cNvGrpSpPr/>
        <p:nvPr/>
      </p:nvGrpSpPr>
      <p:grpSpPr>
        <a:xfrm>
          <a:off x="0" y="0"/>
          <a:ext cx="0" cy="0"/>
        </a:xfrm>
      </p:grpSpPr>
      <p:pic>
        <p:nvPicPr>
          <p:cNvPr id="7"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3" name="mintel_logo">
            <a:extLst>
              <a:ext uri="{FF2B5EF4-FFF2-40B4-BE49-F238E27FC236}">
                <a16:creationId xmlns:a16="http://schemas.microsoft.com/office/drawing/2014/main" id="{65CBC872-7D44-2808-D0C2-AC597CC9AB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294085812"/>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orange">
    <p:spTree>
      <p:nvGrpSpPr>
        <p:cNvPr id="1" name=""/>
        <p:cNvGrpSpPr/>
        <p:nvPr/>
      </p:nvGrpSpPr>
      <p:grpSpPr>
        <a:xfrm>
          <a:off x="0" y="0"/>
          <a:ext cx="0" cy="0"/>
        </a:xfrm>
      </p:grpSpPr>
      <p:pic>
        <p:nvPicPr>
          <p:cNvPr id="5"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3" name="mintel_logo">
            <a:extLst>
              <a:ext uri="{FF2B5EF4-FFF2-40B4-BE49-F238E27FC236}">
                <a16:creationId xmlns:a16="http://schemas.microsoft.com/office/drawing/2014/main" id="{874C78DE-1AAE-E900-8C4D-7025029ADA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1864479438"/>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pink">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mintel_logo">
            <a:extLst>
              <a:ext uri="{FF2B5EF4-FFF2-40B4-BE49-F238E27FC236}">
                <a16:creationId xmlns:a16="http://schemas.microsoft.com/office/drawing/2014/main" id="{B3FFA225-56A0-4E90-7490-EF70155EE3C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09233027"/>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section-header-magenta">
    <p:spTree>
      <p:nvGrpSpPr>
        <p:cNvPr id="1" name=""/>
        <p:cNvGrpSpPr/>
        <p:nvPr/>
      </p:nvGrpSpPr>
      <p:grpSpPr>
        <a:xfrm>
          <a:off x="0" y="0"/>
          <a:ext cx="0" cy="0"/>
        </a:xfrm>
      </p:grpSpPr>
      <p:pic>
        <p:nvPicPr>
          <p:cNvPr id="3" name="gradient_overlay"/>
          <p:cNvPicPr>
            <a:picLocks noChangeAspect="1"/>
          </p:cNvPicPr>
          <p:nvPr userDrawn="1"/>
        </p:nvPicPr>
        <p:blipFill>
          <a:blip r:embed="rId1">
            <a:alphaModFix amt="75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2" name="section_title"/>
          <p:cNvSpPr>
            <a:spLocks noGrp="1"/>
          </p:cNvSpPr>
          <p:nvPr>
            <p:ph type="title"/>
          </p:nvPr>
        </p:nvSpPr>
        <p:spPr>
          <a:xfrm>
            <a:off x="809625" y="636586"/>
            <a:ext cx="7753350" cy="783036"/>
          </a:xfrm>
          <a:prstGeom prst="rect">
            <a:avLst/>
          </a:prstGeom>
        </p:spPr>
        <p:txBody>
          <a:bodyPr lIns="46800" tIns="46800" rIns="46800" bIns="46800"/>
          <a:lstStyle>
            <a:lvl1pPr eaLnBrk="1" hangingPunct="1">
              <a:defRPr sz="2200" cap="all" baseline="0">
                <a:solidFill>
                  <a:schemeClr val="bg1"/>
                </a:solidFill>
                <a:latin typeface="Trebuchet MS"/>
                <a:cs typeface="Trebuchet MS"/>
              </a:defRPr>
            </a:lvl1pPr>
          </a:lstStyle>
          <a:p>
            <a:r>
              <a:rPr lang="en-US" altLang="zh-CN" smtClean="0">
                <a:sym typeface="Helvetica" charset="0"/>
              </a:rPr>
              <a:t>Click to edit Master title style</a:t>
            </a:r>
            <a:endParaRPr lang="en-US">
              <a:sym typeface="Helvetica" charset="0"/>
            </a:endParaRPr>
          </a:p>
        </p:txBody>
      </p:sp>
      <p:sp>
        <p:nvSpPr>
          <p:cNvPr id="11" name="text"/>
          <p:cNvSpPr>
            <a:spLocks noGrp="1"/>
          </p:cNvSpPr>
          <p:nvPr>
            <p:ph type="body" sz="quarter" idx="11"/>
          </p:nvPr>
        </p:nvSpPr>
        <p:spPr>
          <a:xfrm>
            <a:off x="847725" y="1635646"/>
            <a:ext cx="7316788" cy="2819755"/>
          </a:xfrm>
          <a:prstGeom prst="rect">
            <a:avLst/>
          </a:prstGeom>
        </p:spPr>
        <p:txBody>
          <a:bodyPr lIns="0" tIns="0" rIns="0" bIns="0"/>
          <a:lstStyle>
            <a:lvl1pPr marL="0" indent="0">
              <a:buNone/>
              <a:defRPr sz="1200">
                <a:solidFill>
                  <a:schemeClr val="bg1"/>
                </a:solidFill>
                <a:latin typeface="Trebuchet MS"/>
                <a:cs typeface="Trebuchet MS"/>
              </a:defRPr>
            </a:lvl1pPr>
          </a:lstStyle>
          <a:p>
            <a:pPr lvl="0"/>
            <a:r>
              <a:rPr lang="en-US" altLang="zh-CN" smtClean="0"/>
              <a:t>Edit Master text styles</a:t>
            </a:r>
          </a:p>
        </p:txBody>
      </p:sp>
      <p:sp>
        <p:nvSpPr>
          <p:cNvPr id="6"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pic>
        <p:nvPicPr>
          <p:cNvPr id="4" name="Picture 3">
            <a:extLst>
              <a:ext uri="{FF2B5EF4-FFF2-40B4-BE49-F238E27FC236}">
                <a16:creationId xmlns:a16="http://schemas.microsoft.com/office/drawing/2014/main" id="{3637C462-C96E-3BA5-5D37-F46BBFDF30D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extLst>
      <p:ext uri="{BB962C8B-B14F-4D97-AF65-F5344CB8AC3E}">
        <p14:creationId xmlns:p14="http://schemas.microsoft.com/office/powerpoint/2010/main" val="4164145825"/>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ub-section-header">
    <p:spTree>
      <p:nvGrpSpPr>
        <p:cNvPr id="1" name=""/>
        <p:cNvGrpSpPr/>
        <p:nvPr/>
      </p:nvGrpSpPr>
      <p:grpSpPr>
        <a:xfrm>
          <a:off x="0" y="0"/>
          <a:ext cx="0" cy="0"/>
        </a:xfrm>
      </p:grpSpPr>
      <p:sp>
        <p:nvSpPr>
          <p:cNvPr id="7" name="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4" name="background"/>
          <p:cNvSpPr>
            <a:spLocks noGrp="1"/>
          </p:cNvSpPr>
          <p:nvPr>
            <p:ph type="pic" sz="quarter" idx="13"/>
          </p:nvPr>
        </p:nvSpPr>
        <p:spPr>
          <a:xfrm>
            <a:off x="316800" y="388800"/>
            <a:ext cx="8506800" cy="3819600"/>
          </a:xfrm>
          <a:prstGeom prst="rect">
            <a:avLst/>
          </a:prstGeom>
          <a:gradFill>
            <a:gsLst>
              <a:gs pos="0">
                <a:srgbClr val="501454"/>
              </a:gs>
              <a:gs pos="100000">
                <a:srgbClr val="FC3E5E"/>
              </a:gs>
              <a:gs pos="54000">
                <a:srgbClr val="780078"/>
              </a:gs>
            </a:gsLst>
            <a:lin ang="1620000" scaled="0"/>
          </a:gradFill>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2" name="section_title"/>
          <p:cNvSpPr>
            <a:spLocks noGrp="1"/>
          </p:cNvSpPr>
          <p:nvPr>
            <p:ph type="title"/>
          </p:nvPr>
        </p:nvSpPr>
        <p:spPr>
          <a:xfrm>
            <a:off x="809628" y="635000"/>
            <a:ext cx="7415213" cy="584775"/>
          </a:xfrm>
          <a:prstGeom prst="rect">
            <a:avLst/>
          </a:prstGeom>
        </p:spPr>
        <p:txBody>
          <a:bodyPr lIns="46800" tIns="46800" rIns="46800" bIns="46800"/>
          <a:lstStyle>
            <a:lvl1pPr>
              <a:defRPr sz="1600">
                <a:latin typeface="Trebuchet MS"/>
                <a:cs typeface="Trebuchet MS"/>
              </a:defRPr>
            </a:lvl1pPr>
          </a:lstStyle>
          <a:p>
            <a:r>
              <a:rPr lang="en-US" altLang="zh-CN" smtClean="0"/>
              <a:t>Click to edit Master title style</a:t>
            </a:r>
            <a:endParaRPr lang="en-GB"/>
          </a:p>
        </p:txBody>
      </p:sp>
      <p:sp>
        <p:nvSpPr>
          <p:cNvPr id="11" name="text"/>
          <p:cNvSpPr>
            <a:spLocks noGrp="1"/>
          </p:cNvSpPr>
          <p:nvPr>
            <p:ph type="body" sz="quarter" idx="11"/>
          </p:nvPr>
        </p:nvSpPr>
        <p:spPr>
          <a:xfrm>
            <a:off x="847725" y="1339852"/>
            <a:ext cx="7316788" cy="2618459"/>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76665"/>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2061713841"/>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
    <p:spTree>
      <p:nvGrpSpPr>
        <p:cNvPr id="1" name=""/>
        <p:cNvGrpSpPr/>
        <p:nvPr/>
      </p:nvGrpSpPr>
      <p:grpSpPr>
        <a:xfrm>
          <a:off x="0" y="0"/>
          <a:ext cx="0" cy="0"/>
        </a:xfrm>
      </p:grpSpPr>
      <p:sp>
        <p:nvSpPr>
          <p:cNvPr id="11" name="text"/>
          <p:cNvSpPr>
            <a:spLocks noGrp="1"/>
          </p:cNvSpPr>
          <p:nvPr>
            <p:ph type="body" sz="quarter" idx="11"/>
          </p:nvPr>
        </p:nvSpPr>
        <p:spPr>
          <a:xfrm>
            <a:off x="347663" y="1100138"/>
            <a:ext cx="8207375" cy="30908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3"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025509089"/>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2-cols">
    <p:spTree>
      <p:nvGrpSpPr>
        <p:cNvPr id="1" name=""/>
        <p:cNvGrpSpPr/>
        <p:nvPr/>
      </p:nvGrpSpPr>
      <p:grpSpPr>
        <a:xfrm>
          <a:off x="0" y="0"/>
          <a:ext cx="0" cy="0"/>
        </a:xfrm>
      </p:grpSpPr>
      <p:sp>
        <p:nvSpPr>
          <p:cNvPr id="11" name="column_text1"/>
          <p:cNvSpPr>
            <a:spLocks noGrp="1"/>
          </p:cNvSpPr>
          <p:nvPr>
            <p:ph type="body" sz="quarter" idx="11"/>
          </p:nvPr>
        </p:nvSpPr>
        <p:spPr>
          <a:xfrm>
            <a:off x="347664" y="1100140"/>
            <a:ext cx="3690937" cy="3084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column_text2"/>
          <p:cNvSpPr>
            <a:spLocks noGrp="1"/>
          </p:cNvSpPr>
          <p:nvPr>
            <p:ph type="body" sz="quarter" idx="13"/>
          </p:nvPr>
        </p:nvSpPr>
        <p:spPr>
          <a:xfrm>
            <a:off x="4475167" y="1103313"/>
            <a:ext cx="3690937" cy="3084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8"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658451858"/>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
    <p:spTree>
      <p:nvGrpSpPr>
        <p:cNvPr id="1" name=""/>
        <p:cNvGrpSpPr/>
        <p:nvPr/>
      </p:nvGrpSpPr>
      <p:grpSpPr>
        <a:xfrm>
          <a:off x="0" y="0"/>
          <a:ext cx="0" cy="0"/>
        </a:xfrm>
      </p:grpSpPr>
      <p:sp>
        <p:nvSpPr>
          <p:cNvPr id="10"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44223862"/>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
    <p:spTree>
      <p:nvGrpSpPr>
        <p:cNvPr id="1" name=""/>
        <p:cNvGrpSpPr/>
        <p:nvPr/>
      </p:nvGrpSpPr>
      <p:grpSpPr>
        <a:xfrm>
          <a:off x="0" y="0"/>
          <a:ext cx="0" cy="0"/>
        </a:xfrm>
      </p:grpSpPr>
      <p:pic>
        <p:nvPicPr>
          <p:cNvPr id="8" name="number1"/>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28675" y="1655763"/>
            <a:ext cx="17272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number2" descr="CM_PPT_Numbers_02.emf"/>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55988" y="1655763"/>
            <a:ext cx="221297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number3" descr="CM_PPT_Numbers_03.emf"/>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54763" y="1655763"/>
            <a:ext cx="2179637"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829732930"/>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no-text">
    <p:spTree>
      <p:nvGrpSpPr>
        <p:cNvPr id="1" name=""/>
        <p:cNvGrpSpPr/>
        <p:nvPr/>
      </p:nvGrpSpPr>
      <p:grpSpPr>
        <a:xfrm>
          <a:off x="0" y="0"/>
          <a:ext cx="0" cy="0"/>
        </a:xfrm>
      </p:grpSpPr>
      <p:pic>
        <p:nvPicPr>
          <p:cNvPr id="8" name="number1"/>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28675" y="1655763"/>
            <a:ext cx="172720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number2" descr="CM_PPT_Numbers_02.emf"/>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55988" y="1655763"/>
            <a:ext cx="2212975"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number3" descr="CM_PPT_Numbers_03.emf"/>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6354763" y="1655763"/>
            <a:ext cx="2179637" cy="156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94824601"/>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image">
    <p:spTree>
      <p:nvGrpSpPr>
        <p:cNvPr id="1" name=""/>
        <p:cNvGrpSpPr/>
        <p:nvPr/>
      </p:nvGrpSpPr>
      <p:grpSpPr>
        <a:xfrm>
          <a:off x="0" y="0"/>
          <a:ext cx="0" cy="0"/>
        </a:xfrm>
      </p:grpSpPr>
      <p:pic>
        <p:nvPicPr>
          <p:cNvPr id="8" name="numbe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171" y="1655763"/>
            <a:ext cx="1724207" cy="1555750"/>
          </a:xfrm>
          <a:prstGeom prst="rect">
            <a:avLst/>
          </a:prstGeom>
          <a:blipFill rotWithShape="1">
            <a:blip r:embed="rId1"/>
            <a:stretch>
              <a:fillRect/>
            </a:stretch>
          </a:blipFill>
          <a:ln>
            <a:noFill/>
          </a:ln>
        </p:spPr>
      </p:pic>
      <p:pic>
        <p:nvPicPr>
          <p:cNvPr id="9" name="number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3456939" y="1655763"/>
            <a:ext cx="2211073" cy="1563687"/>
          </a:xfrm>
          <a:prstGeom prst="rect">
            <a:avLst/>
          </a:prstGeom>
          <a:blipFill rotWithShape="1">
            <a:blip r:embed="rId3"/>
            <a:stretch>
              <a:fillRect/>
            </a:stretch>
          </a:blipFill>
          <a:ln>
            <a:noFill/>
          </a:ln>
        </p:spPr>
      </p:pic>
      <p:pic>
        <p:nvPicPr>
          <p:cNvPr id="10" name="number3"/>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6358964" y="1655763"/>
            <a:ext cx="2171234" cy="1563687"/>
          </a:xfrm>
          <a:prstGeom prst="rect">
            <a:avLst/>
          </a:prstGeom>
          <a:blipFill rotWithShape="1">
            <a:blip r:embed="rId5"/>
            <a:stretch>
              <a:fillRect/>
            </a:stretch>
          </a:blipFill>
          <a:ln>
            <a:noFill/>
          </a:ln>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FFFFF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solidFill>
                  <a:schemeClr val="bg1"/>
                </a:solidFill>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586335164"/>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3-cols-numbered-no-text-image">
    <p:spTree>
      <p:nvGrpSpPr>
        <p:cNvPr id="1" name=""/>
        <p:cNvGrpSpPr/>
        <p:nvPr/>
      </p:nvGrpSpPr>
      <p:grpSpPr>
        <a:xfrm>
          <a:off x="0" y="0"/>
          <a:ext cx="0" cy="0"/>
        </a:xfrm>
      </p:grpSpPr>
      <p:pic>
        <p:nvPicPr>
          <p:cNvPr id="8" name="numbe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171" y="1655763"/>
            <a:ext cx="1724207" cy="1555750"/>
          </a:xfrm>
          <a:prstGeom prst="rect">
            <a:avLst/>
          </a:prstGeom>
          <a:blipFill rotWithShape="1">
            <a:blip r:embed="rId1"/>
            <a:stretch>
              <a:fillRect/>
            </a:stretch>
          </a:blipFill>
          <a:ln>
            <a:noFill/>
          </a:ln>
        </p:spPr>
      </p:pic>
      <p:pic>
        <p:nvPicPr>
          <p:cNvPr id="9" name="number2"/>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3456939" y="1655763"/>
            <a:ext cx="2211073" cy="1563687"/>
          </a:xfrm>
          <a:prstGeom prst="rect">
            <a:avLst/>
          </a:prstGeom>
          <a:blipFill rotWithShape="1">
            <a:blip r:embed="rId3"/>
            <a:stretch>
              <a:fillRect/>
            </a:stretch>
          </a:blipFill>
          <a:ln>
            <a:noFill/>
          </a:ln>
        </p:spPr>
      </p:pic>
      <p:pic>
        <p:nvPicPr>
          <p:cNvPr id="10" name="number3"/>
          <p:cNvPicPr>
            <a:picLocks noChangeAspect="1"/>
          </p:cNvPicPr>
          <p:nvPr/>
        </p:nvPicPr>
        <p:blipFill>
          <a:blip r:embed="rId6">
            <a:extLst>
              <a:ext uri="{28A0092B-C50C-407E-A947-70E740481C1C}">
                <a14:useLocalDpi xmlns:a14="http://schemas.microsoft.com/office/drawing/2010/main" val="0"/>
              </a:ext>
            </a:extLst>
          </a:blip>
          <a:stretch>
            <a:fillRect/>
          </a:stretch>
        </p:blipFill>
        <p:spPr bwMode="auto">
          <a:xfrm>
            <a:off x="6358964" y="1655763"/>
            <a:ext cx="2171234" cy="1563687"/>
          </a:xfrm>
          <a:prstGeom prst="rect">
            <a:avLst/>
          </a:prstGeom>
          <a:blipFill rotWithShape="1">
            <a:blip r:embed="rId5"/>
            <a:stretch>
              <a:fillRect/>
            </a:stretch>
          </a:blipFill>
          <a:ln>
            <a:noFill/>
          </a:ln>
        </p:spPr>
      </p:pic>
      <p:sp>
        <p:nvSpPr>
          <p:cNvPr id="16" name="column_text2"/>
          <p:cNvSpPr>
            <a:spLocks noGrp="1"/>
          </p:cNvSpPr>
          <p:nvPr>
            <p:ph type="body" sz="quarter" idx="13"/>
          </p:nvPr>
        </p:nvSpPr>
        <p:spPr>
          <a:xfrm>
            <a:off x="3206755"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7" name="column_text3"/>
          <p:cNvSpPr>
            <a:spLocks noGrp="1"/>
          </p:cNvSpPr>
          <p:nvPr>
            <p:ph type="body" sz="quarter" idx="14"/>
          </p:nvPr>
        </p:nvSpPr>
        <p:spPr>
          <a:xfrm>
            <a:off x="6081717" y="1649414"/>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1" name="column_text1"/>
          <p:cNvSpPr>
            <a:spLocks noGrp="1"/>
          </p:cNvSpPr>
          <p:nvPr>
            <p:ph type="body" sz="quarter" idx="11"/>
          </p:nvPr>
        </p:nvSpPr>
        <p:spPr>
          <a:xfrm>
            <a:off x="347664" y="1649413"/>
            <a:ext cx="2713037" cy="2573336"/>
          </a:xfrm>
          <a:prstGeom prst="rect">
            <a:avLst/>
          </a:prstGeom>
        </p:spPr>
        <p:txBody>
          <a:bodyPr lIns="0" tIns="0" rIns="0" bIns="0"/>
          <a:lstStyle>
            <a:lvl1pPr marL="0" indent="0">
              <a:buNone/>
              <a:defRPr sz="1200">
                <a:solidFill>
                  <a:srgbClr val="FFFFF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FFFFF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FFFFF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solidFill>
                  <a:schemeClr val="bg1"/>
                </a:solidFill>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096328808"/>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media-right">
    <p:spTree>
      <p:nvGrpSpPr>
        <p:cNvPr id="1" name=""/>
        <p:cNvGrpSpPr/>
        <p:nvPr/>
      </p:nvGrpSpPr>
      <p:grpSpPr>
        <a:xfrm>
          <a:off x="0" y="0"/>
          <a:ext cx="0" cy="0"/>
        </a:xfrm>
      </p:grpSpPr>
      <p:sp>
        <p:nvSpPr>
          <p:cNvPr id="8" name="image_border"/>
          <p:cNvSpPr>
            <a:spLocks noChangeArrowheads="1"/>
          </p:cNvSpPr>
          <p:nvPr/>
        </p:nvSpPr>
        <p:spPr bwMode="auto">
          <a:xfrm>
            <a:off x="6159500" y="11525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5"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media_caption"/>
          <p:cNvSpPr>
            <a:spLocks noGrp="1"/>
          </p:cNvSpPr>
          <p:nvPr>
            <p:ph type="body" sz="quarter" idx="14"/>
          </p:nvPr>
        </p:nvSpPr>
        <p:spPr>
          <a:xfrm>
            <a:off x="6157168" y="3755822"/>
            <a:ext cx="260296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5" name="callout_image"/>
          <p:cNvSpPr>
            <a:spLocks noGrp="1"/>
          </p:cNvSpPr>
          <p:nvPr>
            <p:ph type="pic" sz="quarter" idx="15"/>
          </p:nvPr>
        </p:nvSpPr>
        <p:spPr>
          <a:xfrm>
            <a:off x="6156325" y="11509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1385703576"/>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media-left">
    <p:spTree>
      <p:nvGrpSpPr>
        <p:cNvPr id="1" name=""/>
        <p:cNvGrpSpPr/>
        <p:nvPr/>
      </p:nvGrpSpPr>
      <p:grpSpPr>
        <a:xfrm>
          <a:off x="0" y="0"/>
          <a:ext cx="0" cy="0"/>
        </a:xfrm>
      </p:grpSpPr>
      <p:sp>
        <p:nvSpPr>
          <p:cNvPr id="8" name="image_border"/>
          <p:cNvSpPr>
            <a:spLocks noChangeArrowheads="1"/>
          </p:cNvSpPr>
          <p:nvPr/>
        </p:nvSpPr>
        <p:spPr bwMode="auto">
          <a:xfrm>
            <a:off x="349200" y="1162050"/>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8" name="media_caption"/>
          <p:cNvSpPr>
            <a:spLocks noGrp="1"/>
          </p:cNvSpPr>
          <p:nvPr>
            <p:ph type="body" sz="quarter" idx="14"/>
          </p:nvPr>
        </p:nvSpPr>
        <p:spPr>
          <a:xfrm>
            <a:off x="349200" y="3759974"/>
            <a:ext cx="260296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2" name="text"/>
          <p:cNvSpPr>
            <a:spLocks noGrp="1"/>
          </p:cNvSpPr>
          <p:nvPr>
            <p:ph type="body" sz="quarter" idx="11"/>
          </p:nvPr>
        </p:nvSpPr>
        <p:spPr>
          <a:xfrm>
            <a:off x="3332163"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9" name="callout_image"/>
          <p:cNvSpPr>
            <a:spLocks noGrp="1"/>
          </p:cNvSpPr>
          <p:nvPr>
            <p:ph type="pic" sz="quarter" idx="15"/>
          </p:nvPr>
        </p:nvSpPr>
        <p:spPr>
          <a:xfrm>
            <a:off x="349200" y="1155092"/>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663478771"/>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half-right">
    <p:spTree>
      <p:nvGrpSpPr>
        <p:cNvPr id="1" name=""/>
        <p:cNvGrpSpPr/>
        <p:nvPr/>
      </p:nvGrpSpPr>
      <p:grpSpPr>
        <a:xfrm>
          <a:off x="0" y="0"/>
          <a:ext cx="0" cy="0"/>
        </a:xfrm>
      </p:grpSpPr>
      <p:sp>
        <p:nvSpPr>
          <p:cNvPr id="8" name="image_border"/>
          <p:cNvSpPr/>
          <p:nvPr/>
        </p:nvSpPr>
        <p:spPr>
          <a:xfrm>
            <a:off x="4559300" y="1112838"/>
            <a:ext cx="4211638" cy="289560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1" name="text"/>
          <p:cNvSpPr>
            <a:spLocks noGrp="1"/>
          </p:cNvSpPr>
          <p:nvPr>
            <p:ph type="body" sz="quarter" idx="11"/>
          </p:nvPr>
        </p:nvSpPr>
        <p:spPr>
          <a:xfrm>
            <a:off x="347664" y="1087438"/>
            <a:ext cx="3767136" cy="321024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media_caption"/>
          <p:cNvSpPr>
            <a:spLocks noGrp="1"/>
          </p:cNvSpPr>
          <p:nvPr>
            <p:ph type="body" sz="quarter" idx="14"/>
          </p:nvPr>
        </p:nvSpPr>
        <p:spPr>
          <a:xfrm>
            <a:off x="4559843" y="4011910"/>
            <a:ext cx="4211624"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6" name="callout_image"/>
          <p:cNvSpPr>
            <a:spLocks noGrp="1" noChangeAspect="1"/>
          </p:cNvSpPr>
          <p:nvPr>
            <p:ph sz="quarter" idx="13"/>
          </p:nvPr>
        </p:nvSpPr>
        <p:spPr>
          <a:xfrm>
            <a:off x="4567181" y="1119191"/>
            <a:ext cx="4203758" cy="2888931"/>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7"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3" name="callout_social"/>
          <p:cNvSpPr>
            <a:spLocks noGrp="1"/>
          </p:cNvSpPr>
          <p:nvPr>
            <p:ph type="body" sz="quarter" idx="17"/>
          </p:nvPr>
        </p:nvSpPr>
        <p:spPr>
          <a:xfrm>
            <a:off x="4566652" y="1119191"/>
            <a:ext cx="4211623" cy="288893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2750931671"/>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half-left">
    <p:spTree>
      <p:nvGrpSpPr>
        <p:cNvPr id="1" name=""/>
        <p:cNvGrpSpPr/>
        <p:nvPr/>
      </p:nvGrpSpPr>
      <p:grpSpPr>
        <a:xfrm>
          <a:off x="0" y="0"/>
          <a:ext cx="0" cy="0"/>
        </a:xfrm>
      </p:grpSpPr>
      <p:sp>
        <p:nvSpPr>
          <p:cNvPr id="8" name="image_border"/>
          <p:cNvSpPr/>
          <p:nvPr/>
        </p:nvSpPr>
        <p:spPr>
          <a:xfrm>
            <a:off x="333375" y="1112838"/>
            <a:ext cx="4211638" cy="289560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0" name="callout_image"/>
          <p:cNvSpPr>
            <a:spLocks noGrp="1" noChangeAspect="1"/>
          </p:cNvSpPr>
          <p:nvPr>
            <p:ph sz="quarter" idx="13"/>
          </p:nvPr>
        </p:nvSpPr>
        <p:spPr>
          <a:xfrm>
            <a:off x="340713" y="1119191"/>
            <a:ext cx="4203758" cy="2888931"/>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9" name="text"/>
          <p:cNvSpPr>
            <a:spLocks noGrp="1"/>
          </p:cNvSpPr>
          <p:nvPr>
            <p:ph type="body" sz="quarter" idx="11"/>
          </p:nvPr>
        </p:nvSpPr>
        <p:spPr>
          <a:xfrm>
            <a:off x="4999673" y="1087438"/>
            <a:ext cx="3767136" cy="321024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media_caption"/>
          <p:cNvSpPr>
            <a:spLocks noGrp="1"/>
          </p:cNvSpPr>
          <p:nvPr>
            <p:ph type="body" sz="quarter" idx="14"/>
          </p:nvPr>
        </p:nvSpPr>
        <p:spPr>
          <a:xfrm>
            <a:off x="323528" y="4011910"/>
            <a:ext cx="4211624" cy="400050"/>
          </a:xfrm>
          <a:prstGeom prst="rect">
            <a:avLst/>
          </a:prstGeom>
        </p:spPr>
        <p:txBody>
          <a:bodyPr lIns="0" tIns="4680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7" name="callout_social"/>
          <p:cNvSpPr>
            <a:spLocks noGrp="1"/>
          </p:cNvSpPr>
          <p:nvPr>
            <p:ph type="body" sz="quarter" idx="17"/>
          </p:nvPr>
        </p:nvSpPr>
        <p:spPr>
          <a:xfrm>
            <a:off x="322986" y="1125544"/>
            <a:ext cx="4211623" cy="288893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426641602"/>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two-third-right">
    <p:spTree>
      <p:nvGrpSpPr>
        <p:cNvPr id="1" name=""/>
        <p:cNvGrpSpPr/>
        <p:nvPr/>
      </p:nvGrpSpPr>
      <p:grpSpPr>
        <a:xfrm>
          <a:off x="0" y="0"/>
          <a:ext cx="0" cy="0"/>
        </a:xfrm>
      </p:grpSpPr>
      <p:sp>
        <p:nvSpPr>
          <p:cNvPr id="8" name="image_border"/>
          <p:cNvSpPr>
            <a:spLocks noChangeArrowheads="1"/>
          </p:cNvSpPr>
          <p:nvPr/>
        </p:nvSpPr>
        <p:spPr bwMode="auto">
          <a:xfrm>
            <a:off x="3492500" y="1138238"/>
            <a:ext cx="5272088" cy="265747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6" y="1100138"/>
            <a:ext cx="2497135" cy="29257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5" name="callout_image"/>
          <p:cNvSpPr>
            <a:spLocks noGrp="1"/>
          </p:cNvSpPr>
          <p:nvPr>
            <p:ph sz="quarter" idx="13"/>
          </p:nvPr>
        </p:nvSpPr>
        <p:spPr>
          <a:xfrm>
            <a:off x="3491880" y="1138238"/>
            <a:ext cx="5271121" cy="265747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3" name="media_caption"/>
          <p:cNvSpPr>
            <a:spLocks noGrp="1"/>
          </p:cNvSpPr>
          <p:nvPr>
            <p:ph type="body" sz="quarter" idx="14"/>
          </p:nvPr>
        </p:nvSpPr>
        <p:spPr>
          <a:xfrm>
            <a:off x="3491880" y="3795713"/>
            <a:ext cx="5272738"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4" name="callout_social"/>
          <p:cNvSpPr>
            <a:spLocks noGrp="1"/>
          </p:cNvSpPr>
          <p:nvPr>
            <p:ph type="body" sz="quarter" idx="17"/>
          </p:nvPr>
        </p:nvSpPr>
        <p:spPr>
          <a:xfrm>
            <a:off x="3491880" y="1138238"/>
            <a:ext cx="5271121" cy="26574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804255668"/>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full-height-media-two-third-left">
    <p:spTree>
      <p:nvGrpSpPr>
        <p:cNvPr id="1" name=""/>
        <p:cNvGrpSpPr/>
        <p:nvPr/>
      </p:nvGrpSpPr>
      <p:grpSpPr>
        <a:xfrm>
          <a:off x="0" y="0"/>
          <a:ext cx="0" cy="0"/>
        </a:xfrm>
      </p:grpSpPr>
      <p:sp>
        <p:nvSpPr>
          <p:cNvPr id="8" name="image_border"/>
          <p:cNvSpPr>
            <a:spLocks noChangeArrowheads="1"/>
          </p:cNvSpPr>
          <p:nvPr/>
        </p:nvSpPr>
        <p:spPr bwMode="auto">
          <a:xfrm>
            <a:off x="342900" y="1147763"/>
            <a:ext cx="5308600" cy="2647950"/>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callout_image"/>
          <p:cNvSpPr>
            <a:spLocks noGrp="1"/>
          </p:cNvSpPr>
          <p:nvPr>
            <p:ph sz="quarter" idx="13"/>
          </p:nvPr>
        </p:nvSpPr>
        <p:spPr>
          <a:xfrm>
            <a:off x="349200" y="1138238"/>
            <a:ext cx="5328592" cy="265747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6" name="text"/>
          <p:cNvSpPr>
            <a:spLocks noGrp="1"/>
          </p:cNvSpPr>
          <p:nvPr>
            <p:ph type="body" sz="quarter" idx="11"/>
          </p:nvPr>
        </p:nvSpPr>
        <p:spPr>
          <a:xfrm>
            <a:off x="6057906" y="1100138"/>
            <a:ext cx="2497135" cy="29257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media_caption"/>
          <p:cNvSpPr>
            <a:spLocks noGrp="1"/>
          </p:cNvSpPr>
          <p:nvPr>
            <p:ph type="body" sz="quarter" idx="14"/>
          </p:nvPr>
        </p:nvSpPr>
        <p:spPr>
          <a:xfrm>
            <a:off x="349200" y="3828455"/>
            <a:ext cx="5313578" cy="400050"/>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2"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5" name="callout_social"/>
          <p:cNvSpPr>
            <a:spLocks noGrp="1"/>
          </p:cNvSpPr>
          <p:nvPr>
            <p:ph type="body" sz="quarter" idx="17"/>
          </p:nvPr>
        </p:nvSpPr>
        <p:spPr>
          <a:xfrm>
            <a:off x="364671" y="1138237"/>
            <a:ext cx="5271121" cy="26574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571369183"/>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
    <p:spTree>
      <p:nvGrpSpPr>
        <p:cNvPr id="1" name=""/>
        <p:cNvGrpSpPr/>
        <p:nvPr/>
      </p:nvGrpSpPr>
      <p:grpSpPr>
        <a:xfrm>
          <a:off x="0" y="0"/>
          <a:ext cx="0" cy="0"/>
        </a:xfrm>
      </p:grpSpPr>
      <p:sp>
        <p:nvSpPr>
          <p:cNvPr id="7" name="Rectangle 6"/>
          <p:cNvSpPr/>
          <p:nvPr/>
        </p:nvSpPr>
        <p:spPr>
          <a:xfrm>
            <a:off x="347663" y="1563688"/>
            <a:ext cx="6896100" cy="2784475"/>
          </a:xfrm>
          <a:prstGeom prst="rect">
            <a:avLst/>
          </a:prstGeom>
          <a:noFill/>
          <a:ln w="3175" cmpd="sng">
            <a:solidFill>
              <a:schemeClr val="bg1">
                <a:lumMod val="75000"/>
                <a:alpha val="30000"/>
              </a:scheme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stStyle>
          <a:p>
            <a:pPr algn="ctr" fontAlgn="auto">
              <a:spcBef>
                <a:spcPct val="0"/>
              </a:spcBef>
              <a:spcAft>
                <a:spcPct val="0"/>
              </a:spcAft>
              <a:defRPr/>
            </a:pPr>
            <a:endParaRPr lang="en-US" sz="1800">
              <a:latin typeface="Trebuchet MS"/>
              <a:ea typeface="Trebuchet MS"/>
              <a:cs typeface="Trebuchet MS"/>
            </a:endParaRPr>
          </a:p>
        </p:txBody>
      </p:sp>
      <p:sp>
        <p:nvSpPr>
          <p:cNvPr id="11" name="stat_context"/>
          <p:cNvSpPr>
            <a:spLocks noGrp="1"/>
          </p:cNvSpPr>
          <p:nvPr>
            <p:ph type="body" sz="quarter" idx="11"/>
          </p:nvPr>
        </p:nvSpPr>
        <p:spPr>
          <a:xfrm>
            <a:off x="357014" y="1100140"/>
            <a:ext cx="8198024" cy="37067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200" baseline="0">
                <a:latin typeface="Trebuchet MS"/>
                <a:cs typeface="Trebuchet MS"/>
              </a:defRPr>
            </a:lvl1pPr>
            <a:lvl2pPr>
              <a:defRPr>
                <a:latin typeface="Trebuchet MS"/>
                <a:ea typeface="Trebuchet MS"/>
                <a:cs typeface="Trebuchet MS"/>
              </a:defRPr>
            </a:lvl2pPr>
            <a:lvl3pPr>
              <a:defRPr>
                <a:latin typeface="Trebuchet MS"/>
                <a:ea typeface="Trebuchet MS"/>
                <a:cs typeface="Trebuchet MS"/>
              </a:defRPr>
            </a:lvl3pPr>
            <a:lvl4pPr>
              <a:defRPr>
                <a:latin typeface="Trebuchet MS"/>
                <a:ea typeface="Trebuchet MS"/>
                <a:cs typeface="Trebuchet MS"/>
              </a:defRPr>
            </a:lvl4pPr>
          </a:lstStyle>
          <a:p>
            <a:pPr lvl="0"/>
            <a:r>
              <a:rPr lang="en-US" altLang="zh-CN" smtClean="0"/>
              <a:t>Edit Master text styles</a:t>
            </a:r>
          </a:p>
          <a:p>
            <a:pPr lvl="1"/>
            <a:r>
              <a:rPr lang="en-US" altLang="zh-CN" smtClean="0"/>
              <a:t>Second level</a:t>
            </a:r>
          </a:p>
          <a:p>
            <a:pPr lvl="2"/>
            <a:r>
              <a:rPr lang="en-US" altLang="zh-CN" smtClean="0"/>
              <a:t>Third level</a:t>
            </a:r>
          </a:p>
          <a:p>
            <a:pPr lvl="3"/>
            <a:r>
              <a:rPr lang="en-US" altLang="zh-CN" smtClean="0"/>
              <a:t>Fourth level</a:t>
            </a:r>
          </a:p>
        </p:txBody>
      </p:sp>
      <p:sp>
        <p:nvSpPr>
          <p:cNvPr id="8" name="infographic"/>
          <p:cNvSpPr>
            <a:spLocks noGrp="1"/>
          </p:cNvSpPr>
          <p:nvPr>
            <p:ph sz="quarter" idx="13"/>
          </p:nvPr>
        </p:nvSpPr>
        <p:spPr>
          <a:xfrm>
            <a:off x="347662" y="1563638"/>
            <a:ext cx="6912000" cy="2779762"/>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2" name="callout_social"/>
          <p:cNvSpPr>
            <a:spLocks noGrp="1"/>
          </p:cNvSpPr>
          <p:nvPr>
            <p:ph type="body" sz="quarter" idx="18"/>
          </p:nvPr>
        </p:nvSpPr>
        <p:spPr>
          <a:xfrm>
            <a:off x="331764" y="1577693"/>
            <a:ext cx="6927898" cy="276570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041762463"/>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chart">
    <p:spTree>
      <p:nvGrpSpPr>
        <p:cNvPr id="1" name=""/>
        <p:cNvGrpSpPr/>
        <p:nvPr/>
      </p:nvGrpSpPr>
      <p:grpSpPr>
        <a:xfrm>
          <a:off x="0" y="0"/>
          <a:ext cx="0" cy="0"/>
        </a:xfrm>
      </p:grpSpPr>
      <p:sp>
        <p:nvSpPr>
          <p:cNvPr id="7" name="Rectangle"/>
          <p:cNvSpPr>
            <a:spLocks noChangeArrowheads="1"/>
          </p:cNvSpPr>
          <p:nvPr/>
        </p:nvSpPr>
        <p:spPr bwMode="auto">
          <a:xfrm>
            <a:off x="347663" y="1563688"/>
            <a:ext cx="8366125" cy="2784475"/>
          </a:xfrm>
          <a:prstGeom prst="rect">
            <a:avLst/>
          </a:prstGeom>
          <a:noFill/>
          <a:ln w="19050">
            <a:solidFill>
              <a:srgbClr val="CACACA">
                <a:alpha val="30196"/>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Arial" pitchFamily="34" charset="0"/>
                <a:ea typeface="ＭＳ Ｐゴシック" pitchFamily="34" charset="-128"/>
                <a:cs typeface="ＭＳ Ｐゴシック" charset="0"/>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endParaRPr lang="en-US" altLang="en-US" sz="1800">
              <a:latin typeface="Trebuchet MS"/>
              <a:cs typeface="Trebuchet MS"/>
            </a:endParaRPr>
          </a:p>
        </p:txBody>
      </p:sp>
      <p:sp>
        <p:nvSpPr>
          <p:cNvPr id="11" name="stat_context"/>
          <p:cNvSpPr>
            <a:spLocks noGrp="1"/>
          </p:cNvSpPr>
          <p:nvPr>
            <p:ph type="body" sz="quarter" idx="11"/>
          </p:nvPr>
        </p:nvSpPr>
        <p:spPr>
          <a:xfrm>
            <a:off x="357014" y="1100140"/>
            <a:ext cx="8198024" cy="37067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200" baseline="0">
                <a:latin typeface="Trebuchet MS"/>
                <a:cs typeface="Trebuchet MS"/>
              </a:defRPr>
            </a:lvl1pPr>
            <a:lvl2pPr>
              <a:defRPr>
                <a:latin typeface="Trebuchet MS"/>
                <a:ea typeface="Trebuchet MS"/>
                <a:cs typeface="Trebuchet MS"/>
              </a:defRPr>
            </a:lvl2pPr>
            <a:lvl3pPr>
              <a:defRPr>
                <a:latin typeface="Trebuchet MS"/>
                <a:ea typeface="Trebuchet MS"/>
                <a:cs typeface="Trebuchet MS"/>
              </a:defRPr>
            </a:lvl3pPr>
            <a:lvl4pPr>
              <a:defRPr>
                <a:latin typeface="Trebuchet MS"/>
                <a:ea typeface="Trebuchet MS"/>
                <a:cs typeface="Trebuchet MS"/>
              </a:defRPr>
            </a:lvl4pPr>
          </a:lstStyle>
          <a:p>
            <a:pPr lvl="0"/>
            <a:r>
              <a:rPr lang="en-US" altLang="zh-CN" smtClean="0"/>
              <a:t>Edit Master text styles</a:t>
            </a:r>
          </a:p>
          <a:p>
            <a:pPr lvl="1"/>
            <a:r>
              <a:rPr lang="en-US" altLang="zh-CN" smtClean="0"/>
              <a:t>Second level</a:t>
            </a:r>
          </a:p>
          <a:p>
            <a:pPr lvl="2"/>
            <a:r>
              <a:rPr lang="en-US" altLang="zh-CN" smtClean="0"/>
              <a:t>Third level</a:t>
            </a:r>
          </a:p>
          <a:p>
            <a:pPr lvl="3"/>
            <a:r>
              <a:rPr lang="en-US" altLang="zh-CN" smtClean="0"/>
              <a:t>Fourth level</a:t>
            </a:r>
          </a:p>
        </p:txBody>
      </p:sp>
      <p:sp>
        <p:nvSpPr>
          <p:cNvPr id="15" name="infographic"/>
          <p:cNvSpPr>
            <a:spLocks noGrp="1"/>
          </p:cNvSpPr>
          <p:nvPr>
            <p:ph sz="quarter" idx="13"/>
          </p:nvPr>
        </p:nvSpPr>
        <p:spPr>
          <a:xfrm>
            <a:off x="347663" y="1563638"/>
            <a:ext cx="8352000" cy="2779762"/>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9"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94497249"/>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nfographic-expanded">
    <p:spTree>
      <p:nvGrpSpPr>
        <p:cNvPr id="1" name=""/>
        <p:cNvGrpSpPr/>
        <p:nvPr/>
      </p:nvGrpSpPr>
      <p:grpSpPr>
        <a:xfrm>
          <a:off x="0" y="0"/>
          <a:ext cx="0" cy="0"/>
        </a:xfrm>
      </p:grpSpPr>
      <p:sp>
        <p:nvSpPr>
          <p:cNvPr id="8" name="infographic"/>
          <p:cNvSpPr>
            <a:spLocks noGrp="1" noChangeAspect="1"/>
          </p:cNvSpPr>
          <p:nvPr>
            <p:ph sz="quarter" idx="13"/>
          </p:nvPr>
        </p:nvSpPr>
        <p:spPr>
          <a:xfrm>
            <a:off x="347662" y="1114799"/>
            <a:ext cx="8352000" cy="3209845"/>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3"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0" name="callout_social"/>
          <p:cNvSpPr>
            <a:spLocks noGrp="1"/>
          </p:cNvSpPr>
          <p:nvPr>
            <p:ph type="body" sz="quarter" idx="18"/>
          </p:nvPr>
        </p:nvSpPr>
        <p:spPr>
          <a:xfrm>
            <a:off x="347662" y="1114799"/>
            <a:ext cx="8352000" cy="320984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640098241"/>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product-wall-analyst-future">
    <p:spTree>
      <p:nvGrpSpPr>
        <p:cNvPr id="1" name=""/>
        <p:cNvGrpSpPr/>
        <p:nvPr/>
      </p:nvGrpSpPr>
      <p:grpSpPr>
        <a:xfrm>
          <a:off x="0" y="0"/>
          <a:ext cx="0" cy="0"/>
        </a:xfrm>
      </p:grpSpPr>
      <p:sp>
        <p:nvSpPr>
          <p:cNvPr id="12" name="border1"/>
          <p:cNvSpPr>
            <a:spLocks noChangeAspect="1" noChangeArrowheads="1"/>
          </p:cNvSpPr>
          <p:nvPr/>
        </p:nvSpPr>
        <p:spPr bwMode="auto">
          <a:xfrm>
            <a:off x="346075"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border2"/>
          <p:cNvSpPr>
            <a:spLocks noChangeAspect="1" noChangeArrowheads="1"/>
          </p:cNvSpPr>
          <p:nvPr/>
        </p:nvSpPr>
        <p:spPr bwMode="auto">
          <a:xfrm>
            <a:off x="3238500"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a:latin typeface="Trebuchet MS"/>
              <a:cs typeface="Trebuchet MS"/>
            </a:endParaRPr>
          </a:p>
        </p:txBody>
      </p:sp>
      <p:sp>
        <p:nvSpPr>
          <p:cNvPr id="14" name="border3"/>
          <p:cNvSpPr>
            <a:spLocks noChangeAspect="1" noChangeArrowheads="1"/>
          </p:cNvSpPr>
          <p:nvPr/>
        </p:nvSpPr>
        <p:spPr bwMode="auto">
          <a:xfrm>
            <a:off x="6115050" y="1743075"/>
            <a:ext cx="1406525" cy="14049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32" name="product_image2"/>
          <p:cNvSpPr>
            <a:spLocks noGrp="1" noChangeAspect="1"/>
          </p:cNvSpPr>
          <p:nvPr>
            <p:ph type="pic" sz="quarter" idx="16"/>
          </p:nvPr>
        </p:nvSpPr>
        <p:spPr>
          <a:xfrm>
            <a:off x="3240089"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6" name="product_image1"/>
          <p:cNvSpPr>
            <a:spLocks noGrp="1" noChangeAspect="1"/>
          </p:cNvSpPr>
          <p:nvPr>
            <p:ph type="pic" sz="quarter" idx="15"/>
          </p:nvPr>
        </p:nvSpPr>
        <p:spPr>
          <a:xfrm>
            <a:off x="347664"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8" name="product_image3"/>
          <p:cNvSpPr>
            <a:spLocks noGrp="1" noChangeAspect="1"/>
          </p:cNvSpPr>
          <p:nvPr>
            <p:ph type="pic" sz="quarter" idx="17"/>
          </p:nvPr>
        </p:nvSpPr>
        <p:spPr>
          <a:xfrm>
            <a:off x="6116639" y="1743814"/>
            <a:ext cx="1406573" cy="1404000"/>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21" name="stat_context"/>
          <p:cNvSpPr>
            <a:spLocks noGrp="1"/>
          </p:cNvSpPr>
          <p:nvPr>
            <p:ph type="body" sz="quarter" idx="11"/>
          </p:nvPr>
        </p:nvSpPr>
        <p:spPr>
          <a:xfrm>
            <a:off x="347662" y="1100141"/>
            <a:ext cx="8207375" cy="43656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5" name="product_description1"/>
          <p:cNvSpPr>
            <a:spLocks noGrp="1"/>
          </p:cNvSpPr>
          <p:nvPr>
            <p:ph type="body" sz="quarter" idx="20"/>
          </p:nvPr>
        </p:nvSpPr>
        <p:spPr>
          <a:xfrm>
            <a:off x="347663"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28" name="product_description2"/>
          <p:cNvSpPr>
            <a:spLocks noGrp="1"/>
          </p:cNvSpPr>
          <p:nvPr>
            <p:ph type="body" sz="quarter" idx="13"/>
          </p:nvPr>
        </p:nvSpPr>
        <p:spPr>
          <a:xfrm>
            <a:off x="323373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29" name="product_description3"/>
          <p:cNvSpPr>
            <a:spLocks noGrp="1"/>
          </p:cNvSpPr>
          <p:nvPr>
            <p:ph type="body" sz="quarter" idx="14"/>
          </p:nvPr>
        </p:nvSpPr>
        <p:spPr>
          <a:xfrm>
            <a:off x="611028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7"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9"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4"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22765801"/>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product-wall-analyst">
    <p:spTree>
      <p:nvGrpSpPr>
        <p:cNvPr id="1" name=""/>
        <p:cNvGrpSpPr/>
        <p:nvPr/>
      </p:nvGrpSpPr>
      <p:grpSpPr>
        <a:xfrm>
          <a:off x="0" y="0"/>
          <a:ext cx="0" cy="0"/>
        </a:xfrm>
      </p:grpSpPr>
      <p:sp>
        <p:nvSpPr>
          <p:cNvPr id="12" name="border1"/>
          <p:cNvSpPr>
            <a:spLocks noChangeAspect="1" noChangeArrowheads="1"/>
          </p:cNvSpPr>
          <p:nvPr/>
        </p:nvSpPr>
        <p:spPr bwMode="auto">
          <a:xfrm>
            <a:off x="346075"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border2"/>
          <p:cNvSpPr>
            <a:spLocks noChangeAspect="1" noChangeArrowheads="1"/>
          </p:cNvSpPr>
          <p:nvPr/>
        </p:nvSpPr>
        <p:spPr bwMode="auto">
          <a:xfrm>
            <a:off x="3238500"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a:latin typeface="Trebuchet MS"/>
              <a:cs typeface="Trebuchet MS"/>
            </a:endParaRPr>
          </a:p>
        </p:txBody>
      </p:sp>
      <p:sp>
        <p:nvSpPr>
          <p:cNvPr id="18" name="border3"/>
          <p:cNvSpPr>
            <a:spLocks noChangeAspect="1" noChangeArrowheads="1"/>
          </p:cNvSpPr>
          <p:nvPr/>
        </p:nvSpPr>
        <p:spPr bwMode="auto">
          <a:xfrm>
            <a:off x="6115050" y="1131888"/>
            <a:ext cx="2019300" cy="2016125"/>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product_image3"/>
          <p:cNvSpPr>
            <a:spLocks noGrp="1" noChangeAspect="1"/>
          </p:cNvSpPr>
          <p:nvPr>
            <p:ph type="pic" sz="quarter" idx="17"/>
          </p:nvPr>
        </p:nvSpPr>
        <p:spPr>
          <a:xfrm>
            <a:off x="6116639"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3" name="product_image2"/>
          <p:cNvSpPr>
            <a:spLocks noGrp="1" noChangeAspect="1"/>
          </p:cNvSpPr>
          <p:nvPr>
            <p:ph type="pic" sz="quarter" idx="16"/>
          </p:nvPr>
        </p:nvSpPr>
        <p:spPr>
          <a:xfrm>
            <a:off x="3240089"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0" name="product_image1"/>
          <p:cNvSpPr>
            <a:spLocks noGrp="1" noChangeAspect="1"/>
          </p:cNvSpPr>
          <p:nvPr>
            <p:ph type="pic" sz="quarter" idx="15"/>
          </p:nvPr>
        </p:nvSpPr>
        <p:spPr>
          <a:xfrm>
            <a:off x="347664" y="1131590"/>
            <a:ext cx="2019919" cy="2016224"/>
          </a:xfrm>
          <a:prstGeom prst="rect">
            <a:avLst/>
          </a:prstGeom>
        </p:spPr>
        <p:txBody>
          <a:bodyPr/>
          <a:lstStyle>
            <a:lvl1pPr>
              <a:defRPr sz="1000">
                <a:latin typeface="Trebuchet MS"/>
                <a:cs typeface="Trebuchet MS"/>
              </a:defRPr>
            </a:lvl1pPr>
          </a:lstStyle>
          <a:p>
            <a:pPr lvl="0"/>
            <a:r>
              <a:rPr lang="en-US" altLang="zh-CN" noProof="0" smtClean="0"/>
              <a:t>Click icon to add picture</a:t>
            </a:r>
            <a:endParaRPr lang="en-GB" noProof="0"/>
          </a:p>
        </p:txBody>
      </p:sp>
      <p:sp>
        <p:nvSpPr>
          <p:cNvPr id="13" name="product_description1"/>
          <p:cNvSpPr>
            <a:spLocks noGrp="1"/>
          </p:cNvSpPr>
          <p:nvPr>
            <p:ph type="body" sz="quarter" idx="20"/>
          </p:nvPr>
        </p:nvSpPr>
        <p:spPr>
          <a:xfrm>
            <a:off x="347663"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4" name="product_description2"/>
          <p:cNvSpPr>
            <a:spLocks noGrp="1"/>
          </p:cNvSpPr>
          <p:nvPr>
            <p:ph type="body" sz="quarter" idx="13"/>
          </p:nvPr>
        </p:nvSpPr>
        <p:spPr>
          <a:xfrm>
            <a:off x="3233738" y="3219822"/>
            <a:ext cx="2603500" cy="1209600"/>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5" name="product_description3"/>
          <p:cNvSpPr>
            <a:spLocks noGrp="1"/>
          </p:cNvSpPr>
          <p:nvPr>
            <p:ph type="body" sz="quarter" idx="14"/>
          </p:nvPr>
        </p:nvSpPr>
        <p:spPr>
          <a:xfrm>
            <a:off x="6110288" y="3219822"/>
            <a:ext cx="2603500" cy="1209600"/>
          </a:xfrm>
          <a:prstGeom prst="rect">
            <a:avLst/>
          </a:prstGeom>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000" baseline="0">
                <a:latin typeface="Trebuchet MS"/>
                <a:cs typeface="Trebuchet MS"/>
              </a:defRPr>
            </a:lvl1pPr>
          </a:lstStyle>
          <a:p>
            <a:pPr lvl="0"/>
            <a:r>
              <a:rPr lang="en-US" altLang="zh-CN" smtClean="0"/>
              <a:t>Edit Master text styles</a:t>
            </a:r>
          </a:p>
        </p:txBody>
      </p:sp>
      <p:sp>
        <p:nvSpPr>
          <p:cNvPr id="19"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1"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31184257"/>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stat-right">
    <p:spTree>
      <p:nvGrpSpPr>
        <p:cNvPr id="1" name=""/>
        <p:cNvGrpSpPr/>
        <p:nvPr/>
      </p:nvGrpSpPr>
      <p:grpSpPr>
        <a:xfrm>
          <a:off x="0" y="0"/>
          <a:ext cx="0" cy="0"/>
        </a:xfrm>
      </p:grpSpPr>
      <p:sp>
        <p:nvSpPr>
          <p:cNvPr id="9" name="Rectangle"/>
          <p:cNvSpPr>
            <a:spLocks noChangeArrowheads="1"/>
          </p:cNvSpPr>
          <p:nvPr/>
        </p:nvSpPr>
        <p:spPr bwMode="auto">
          <a:xfrm>
            <a:off x="6156325" y="113188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stat_title1"/>
          <p:cNvSpPr>
            <a:spLocks noGrp="1"/>
          </p:cNvSpPr>
          <p:nvPr>
            <p:ph type="body" sz="quarter" idx="13"/>
          </p:nvPr>
        </p:nvSpPr>
        <p:spPr>
          <a:xfrm>
            <a:off x="6240463" y="121443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6240463" y="1749427"/>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6240463" y="2598739"/>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13" name="text"/>
          <p:cNvSpPr>
            <a:spLocks noGrp="1"/>
          </p:cNvSpPr>
          <p:nvPr>
            <p:ph type="body" sz="quarter" idx="11"/>
          </p:nvPr>
        </p:nvSpPr>
        <p:spPr>
          <a:xfrm>
            <a:off x="355036" y="1100138"/>
            <a:ext cx="5215505" cy="3211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1"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184943675"/>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stat-left">
    <p:spTree>
      <p:nvGrpSpPr>
        <p:cNvPr id="1" name=""/>
        <p:cNvGrpSpPr/>
        <p:nvPr/>
      </p:nvGrpSpPr>
      <p:grpSpPr>
        <a:xfrm>
          <a:off x="0" y="0"/>
          <a:ext cx="0" cy="0"/>
        </a:xfrm>
      </p:grpSpPr>
      <p:sp>
        <p:nvSpPr>
          <p:cNvPr id="9" name="Rectangle"/>
          <p:cNvSpPr>
            <a:spLocks noChangeArrowheads="1"/>
          </p:cNvSpPr>
          <p:nvPr/>
        </p:nvSpPr>
        <p:spPr bwMode="auto">
          <a:xfrm>
            <a:off x="349250" y="1147763"/>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339534" y="1100138"/>
            <a:ext cx="5215505" cy="32115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title1"/>
          <p:cNvSpPr>
            <a:spLocks noGrp="1"/>
          </p:cNvSpPr>
          <p:nvPr>
            <p:ph type="body" sz="quarter" idx="13"/>
          </p:nvPr>
        </p:nvSpPr>
        <p:spPr>
          <a:xfrm>
            <a:off x="433081" y="1231214"/>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433081" y="1766201"/>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433081" y="2628213"/>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546785703"/>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stats">
    <p:spTree>
      <p:nvGrpSpPr>
        <p:cNvPr id="1" name=""/>
        <p:cNvGrpSpPr/>
        <p:nvPr/>
      </p:nvGrpSpPr>
      <p:grpSpPr>
        <a:xfrm>
          <a:off x="0" y="0"/>
          <a:ext cx="0" cy="0"/>
        </a:xfrm>
      </p:grpSpPr>
      <p:sp>
        <p:nvSpPr>
          <p:cNvPr id="15" name="border1"/>
          <p:cNvSpPr>
            <a:spLocks noChangeArrowheads="1"/>
          </p:cNvSpPr>
          <p:nvPr/>
        </p:nvSpPr>
        <p:spPr bwMode="auto">
          <a:xfrm>
            <a:off x="347663"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border2"/>
          <p:cNvSpPr>
            <a:spLocks noChangeArrowheads="1"/>
          </p:cNvSpPr>
          <p:nvPr/>
        </p:nvSpPr>
        <p:spPr bwMode="auto">
          <a:xfrm>
            <a:off x="3233738"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0" name="border3"/>
          <p:cNvSpPr>
            <a:spLocks noChangeArrowheads="1"/>
          </p:cNvSpPr>
          <p:nvPr/>
        </p:nvSpPr>
        <p:spPr bwMode="auto">
          <a:xfrm>
            <a:off x="6118225" y="1698625"/>
            <a:ext cx="2603500" cy="25987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stat_context"/>
          <p:cNvSpPr>
            <a:spLocks noGrp="1"/>
          </p:cNvSpPr>
          <p:nvPr>
            <p:ph type="body" sz="quarter" idx="11"/>
          </p:nvPr>
        </p:nvSpPr>
        <p:spPr>
          <a:xfrm>
            <a:off x="347662" y="1100141"/>
            <a:ext cx="8207375" cy="436561"/>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title1"/>
          <p:cNvSpPr>
            <a:spLocks noGrp="1"/>
          </p:cNvSpPr>
          <p:nvPr>
            <p:ph type="body" sz="quarter" idx="13"/>
          </p:nvPr>
        </p:nvSpPr>
        <p:spPr>
          <a:xfrm>
            <a:off x="425937" y="178176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16" name="stat1"/>
          <p:cNvSpPr>
            <a:spLocks noGrp="1"/>
          </p:cNvSpPr>
          <p:nvPr>
            <p:ph type="body" sz="quarter" idx="14"/>
          </p:nvPr>
        </p:nvSpPr>
        <p:spPr>
          <a:xfrm>
            <a:off x="425937" y="2316756"/>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19" name="stat_follow_on1"/>
          <p:cNvSpPr>
            <a:spLocks noGrp="1"/>
          </p:cNvSpPr>
          <p:nvPr>
            <p:ph type="body" sz="quarter" idx="15"/>
          </p:nvPr>
        </p:nvSpPr>
        <p:spPr>
          <a:xfrm>
            <a:off x="425937" y="3178768"/>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29" name="stat_title2"/>
          <p:cNvSpPr>
            <a:spLocks noGrp="1"/>
          </p:cNvSpPr>
          <p:nvPr>
            <p:ph type="body" sz="quarter" idx="16"/>
          </p:nvPr>
        </p:nvSpPr>
        <p:spPr>
          <a:xfrm>
            <a:off x="3317569" y="1781768"/>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30" name="stat2"/>
          <p:cNvSpPr>
            <a:spLocks noGrp="1"/>
          </p:cNvSpPr>
          <p:nvPr>
            <p:ph type="body" sz="quarter" idx="17"/>
          </p:nvPr>
        </p:nvSpPr>
        <p:spPr>
          <a:xfrm>
            <a:off x="3317569" y="2316755"/>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31" name="stat_follow_on2"/>
          <p:cNvSpPr>
            <a:spLocks noGrp="1"/>
          </p:cNvSpPr>
          <p:nvPr>
            <p:ph type="body" sz="quarter" idx="18"/>
          </p:nvPr>
        </p:nvSpPr>
        <p:spPr>
          <a:xfrm>
            <a:off x="3317569" y="3178768"/>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35" name="stat_title3"/>
          <p:cNvSpPr>
            <a:spLocks noGrp="1"/>
          </p:cNvSpPr>
          <p:nvPr>
            <p:ph type="body" sz="quarter" idx="19"/>
          </p:nvPr>
        </p:nvSpPr>
        <p:spPr>
          <a:xfrm>
            <a:off x="6197527" y="1786739"/>
            <a:ext cx="2438400" cy="523875"/>
          </a:xfrm>
          <a:prstGeom prst="rect">
            <a:avLst/>
          </a:prstGeom>
        </p:spPr>
        <p:txBody>
          <a:bodyPr anchor="b"/>
          <a:lstStyle>
            <a:lvl1pPr marL="0" indent="0" algn="ctr">
              <a:buNone/>
              <a:defRPr sz="1100" cap="all" baseline="0">
                <a:solidFill>
                  <a:srgbClr val="7F7F7F"/>
                </a:solidFill>
                <a:latin typeface="Trebuchet MS"/>
                <a:cs typeface="Trebuchet MS"/>
              </a:defRPr>
            </a:lvl1pPr>
          </a:lstStyle>
          <a:p>
            <a:pPr lvl="0"/>
            <a:r>
              <a:rPr lang="en-US" altLang="zh-CN" smtClean="0"/>
              <a:t>Edit Master text styles</a:t>
            </a:r>
          </a:p>
        </p:txBody>
      </p:sp>
      <p:sp>
        <p:nvSpPr>
          <p:cNvPr id="36" name="stat3"/>
          <p:cNvSpPr>
            <a:spLocks noGrp="1"/>
          </p:cNvSpPr>
          <p:nvPr>
            <p:ph type="body" sz="quarter" idx="20"/>
          </p:nvPr>
        </p:nvSpPr>
        <p:spPr>
          <a:xfrm>
            <a:off x="6197527" y="2321728"/>
            <a:ext cx="2438400" cy="862013"/>
          </a:xfrm>
          <a:prstGeom prst="rect">
            <a:avLst/>
          </a:prstGeom>
        </p:spPr>
        <p:txBody>
          <a:bodyPr/>
          <a:lstStyle>
            <a:lvl1pPr marL="0" indent="0" algn="ctr">
              <a:buNone/>
              <a:defRPr sz="5000" b="1">
                <a:latin typeface="Trebuchet MS"/>
                <a:cs typeface="Trebuchet MS"/>
              </a:defRPr>
            </a:lvl1pPr>
          </a:lstStyle>
          <a:p>
            <a:pPr lvl="0"/>
            <a:r>
              <a:rPr lang="en-US" altLang="zh-CN" smtClean="0"/>
              <a:t>Edit Master text styles</a:t>
            </a:r>
          </a:p>
        </p:txBody>
      </p:sp>
      <p:sp>
        <p:nvSpPr>
          <p:cNvPr id="37" name="stat_follow_on3"/>
          <p:cNvSpPr>
            <a:spLocks noGrp="1"/>
          </p:cNvSpPr>
          <p:nvPr>
            <p:ph type="body" sz="quarter" idx="21"/>
          </p:nvPr>
        </p:nvSpPr>
        <p:spPr>
          <a:xfrm>
            <a:off x="6197527" y="3183739"/>
            <a:ext cx="2438400" cy="1054100"/>
          </a:xfrm>
          <a:prstGeom prst="rect">
            <a:avLst/>
          </a:prstGeom>
        </p:spPr>
        <p:txBody>
          <a:bodyPr/>
          <a:lstStyle>
            <a:lvl1pPr marL="0" indent="0" algn="ctr">
              <a:buNone/>
              <a:defRPr sz="1100" baseline="0">
                <a:solidFill>
                  <a:srgbClr val="7F7F7F"/>
                </a:solidFill>
                <a:latin typeface="Trebuchet MS"/>
                <a:cs typeface="Trebuchet MS"/>
              </a:defRPr>
            </a:lvl1pPr>
          </a:lstStyle>
          <a:p>
            <a:pPr lvl="0"/>
            <a:r>
              <a:rPr lang="en-US" altLang="zh-CN" smtClean="0"/>
              <a:t>Edit Master text styles</a:t>
            </a:r>
          </a:p>
        </p:txBody>
      </p:sp>
      <p:sp>
        <p:nvSpPr>
          <p:cNvPr id="26" name="go_to_button"/>
          <p:cNvSpPr>
            <a:spLocks noGrp="1"/>
          </p:cNvSpPr>
          <p:nvPr>
            <p:ph type="body" sz="quarter" idx="24"/>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448405472"/>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quote-right">
    <p:spTree>
      <p:nvGrpSpPr>
        <p:cNvPr id="1" name=""/>
        <p:cNvGrpSpPr/>
        <p:nvPr/>
      </p:nvGrpSpPr>
      <p:grpSpPr>
        <a:xfrm>
          <a:off x="0" y="0"/>
          <a:ext cx="0" cy="0"/>
        </a:xfrm>
      </p:grpSpPr>
      <p:grpSp>
        <p:nvGrpSpPr>
          <p:cNvPr id="7" name="Group 28"/>
          <p:cNvGrpSpPr/>
          <p:nvPr/>
        </p:nvGrpSpPr>
        <p:grpSpPr>
          <a:xfrm>
            <a:off x="6159500" y="1287463"/>
            <a:ext cx="2544763" cy="2527300"/>
            <a:chOff x="6159301" y="1822516"/>
            <a:chExt cx="2545501" cy="2527883"/>
          </a:xfrm>
        </p:grpSpPr>
        <p:sp>
          <p:nvSpPr>
            <p:cNvPr id="8" name="Freeform 7"/>
            <p:cNvSpPr/>
            <p:nvPr/>
          </p:nvSpPr>
          <p:spPr>
            <a:xfrm>
              <a:off x="6159301" y="1822516"/>
              <a:ext cx="800332"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a:xfrm rot="10800000">
              <a:off x="7904470" y="1822516"/>
              <a:ext cx="800332"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grpSp>
      <p:pic>
        <p:nvPicPr>
          <p:cNvPr id="10"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7145338" y="1098550"/>
            <a:ext cx="5984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7145338" y="3651250"/>
            <a:ext cx="598487"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cNvSpPr>
            <a:spLocks noGrp="1"/>
          </p:cNvSpPr>
          <p:nvPr>
            <p:ph type="body" sz="quarter" idx="11"/>
          </p:nvPr>
        </p:nvSpPr>
        <p:spPr>
          <a:xfrm>
            <a:off x="347665"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quote"/>
          <p:cNvSpPr>
            <a:spLocks noGrp="1"/>
          </p:cNvSpPr>
          <p:nvPr>
            <p:ph type="body" sz="quarter" idx="13"/>
          </p:nvPr>
        </p:nvSpPr>
        <p:spPr>
          <a:xfrm>
            <a:off x="6203954" y="1525014"/>
            <a:ext cx="2449513" cy="205696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5"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164829503"/>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content-quote-left">
    <p:spTree>
      <p:nvGrpSpPr>
        <p:cNvPr id="1" name=""/>
        <p:cNvGrpSpPr/>
        <p:nvPr/>
      </p:nvGrpSpPr>
      <p:grpSpPr>
        <a:xfrm>
          <a:off x="0" y="0"/>
          <a:ext cx="0" cy="0"/>
        </a:xfrm>
      </p:grpSpPr>
      <p:grpSp>
        <p:nvGrpSpPr>
          <p:cNvPr id="7" name="Group 28"/>
          <p:cNvGrpSpPr/>
          <p:nvPr/>
        </p:nvGrpSpPr>
        <p:grpSpPr>
          <a:xfrm>
            <a:off x="323850" y="1285875"/>
            <a:ext cx="2544763" cy="2527300"/>
            <a:chOff x="6159304" y="1822515"/>
            <a:chExt cx="2545498" cy="2527883"/>
          </a:xfrm>
        </p:grpSpPr>
        <p:sp>
          <p:nvSpPr>
            <p:cNvPr id="8" name="Freeform 7"/>
            <p:cNvSpPr/>
            <p:nvPr/>
          </p:nvSpPr>
          <p:spPr>
            <a:xfrm>
              <a:off x="6159304" y="1822515"/>
              <a:ext cx="800331"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a:xfrm rot="10800000">
              <a:off x="7904471" y="1822515"/>
              <a:ext cx="800331" cy="2527883"/>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grpSp>
      <p:pic>
        <p:nvPicPr>
          <p:cNvPr id="10"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1314450" y="1098550"/>
            <a:ext cx="596900"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1314450" y="3651250"/>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quote"/>
          <p:cNvSpPr>
            <a:spLocks noGrp="1"/>
          </p:cNvSpPr>
          <p:nvPr>
            <p:ph type="body" sz="quarter" idx="13"/>
          </p:nvPr>
        </p:nvSpPr>
        <p:spPr>
          <a:xfrm>
            <a:off x="368453" y="1522635"/>
            <a:ext cx="2449513" cy="205696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7" name="text"/>
          <p:cNvSpPr>
            <a:spLocks noGrp="1"/>
          </p:cNvSpPr>
          <p:nvPr>
            <p:ph type="body" sz="quarter" idx="11"/>
          </p:nvPr>
        </p:nvSpPr>
        <p:spPr>
          <a:xfrm>
            <a:off x="3332163" y="1100138"/>
            <a:ext cx="5222875"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832913476"/>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ote-right">
    <p:spTree>
      <p:nvGrpSpPr>
        <p:cNvPr id="1" name=""/>
        <p:cNvGrpSpPr/>
        <p:nvPr/>
      </p:nvGrpSpPr>
      <p:grpSpPr>
        <a:xfrm>
          <a:off x="0" y="0"/>
          <a:ext cx="0" cy="0"/>
        </a:xfrm>
      </p:grpSpPr>
      <p:sp>
        <p:nvSpPr>
          <p:cNvPr id="8" name="Freeform 7"/>
          <p:cNvSpPr/>
          <p:nvPr/>
        </p:nvSpPr>
        <p:spPr bwMode="auto">
          <a:xfrm>
            <a:off x="4241800" y="1352550"/>
            <a:ext cx="1639888"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bwMode="auto">
          <a:xfrm rot="10800000">
            <a:off x="7105650" y="1352550"/>
            <a:ext cx="1649413"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pic>
        <p:nvPicPr>
          <p:cNvPr id="10" name="Picture 4"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6207125" y="1158875"/>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6207125" y="3419475"/>
            <a:ext cx="5969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p:cNvSpPr>
            <a:spLocks noGrp="1"/>
          </p:cNvSpPr>
          <p:nvPr>
            <p:ph type="body" sz="quarter" idx="11"/>
          </p:nvPr>
        </p:nvSpPr>
        <p:spPr>
          <a:xfrm>
            <a:off x="347664" y="1100138"/>
            <a:ext cx="3208336" cy="28495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quote"/>
          <p:cNvSpPr>
            <a:spLocks noGrp="1"/>
          </p:cNvSpPr>
          <p:nvPr>
            <p:ph type="body" sz="quarter" idx="13"/>
          </p:nvPr>
        </p:nvSpPr>
        <p:spPr>
          <a:xfrm>
            <a:off x="4440240" y="1611238"/>
            <a:ext cx="4111625" cy="175260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18" name="attribution"/>
          <p:cNvSpPr>
            <a:spLocks noGrp="1"/>
          </p:cNvSpPr>
          <p:nvPr>
            <p:ph type="body" sz="quarter" idx="14"/>
          </p:nvPr>
        </p:nvSpPr>
        <p:spPr>
          <a:xfrm>
            <a:off x="4254501" y="3916705"/>
            <a:ext cx="4500562" cy="400050"/>
          </a:xfrm>
          <a:prstGeom prst="rect">
            <a:avLst/>
          </a:prstGeom>
        </p:spPr>
        <p:txBody>
          <a:bodyPr lIns="0" rIns="0"/>
          <a:lstStyle>
            <a:lvl1pPr marL="0" indent="0">
              <a:buNone/>
              <a:defRPr sz="1000" i="1">
                <a:solidFill>
                  <a:srgbClr val="7F7F7F"/>
                </a:solidFill>
                <a:latin typeface="Trebuchet MS"/>
                <a:cs typeface="Trebuchet MS"/>
              </a:defRPr>
            </a:lvl1pPr>
          </a:lstStyle>
          <a:p>
            <a:pPr lvl="0"/>
            <a:r>
              <a:rPr lang="en-US" altLang="zh-CN" smtClean="0"/>
              <a:t>Edit Master text styles</a:t>
            </a:r>
          </a:p>
        </p:txBody>
      </p:sp>
      <p:sp>
        <p:nvSpPr>
          <p:cNvPr id="14"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0"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97010203"/>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ote-left">
    <p:spTree>
      <p:nvGrpSpPr>
        <p:cNvPr id="1" name=""/>
        <p:cNvGrpSpPr/>
        <p:nvPr/>
      </p:nvGrpSpPr>
      <p:grpSpPr>
        <a:xfrm>
          <a:off x="0" y="0"/>
          <a:ext cx="0" cy="0"/>
        </a:xfrm>
      </p:grpSpPr>
      <p:sp>
        <p:nvSpPr>
          <p:cNvPr id="8" name="Freeform 7"/>
          <p:cNvSpPr/>
          <p:nvPr/>
        </p:nvSpPr>
        <p:spPr bwMode="auto">
          <a:xfrm>
            <a:off x="349250" y="1352550"/>
            <a:ext cx="1639888"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9" name="Freeform 8"/>
          <p:cNvSpPr/>
          <p:nvPr/>
        </p:nvSpPr>
        <p:spPr bwMode="auto">
          <a:xfrm rot="10800000">
            <a:off x="3213100" y="1352550"/>
            <a:ext cx="1649413" cy="2249488"/>
          </a:xfrm>
          <a:custGeom>
            <a:gdLst>
              <a:gd name="connsiteX0" fmla="*/ 800100 w 800100"/>
              <a:gd name="connsiteY0" fmla="*/ 0 h 2527300"/>
              <a:gd name="connsiteX1" fmla="*/ 0 w 800100"/>
              <a:gd name="connsiteY1" fmla="*/ 6350 h 2527300"/>
              <a:gd name="connsiteX2" fmla="*/ 6350 w 800100"/>
              <a:gd name="connsiteY2" fmla="*/ 2527300 h 2527300"/>
              <a:gd name="connsiteX3" fmla="*/ 793750 w 800100"/>
              <a:gd name="connsiteY3" fmla="*/ 2527300 h 2527300"/>
            </a:gdLst>
            <a:cxnLst>
              <a:cxn ang="0">
                <a:pos x="connsiteX0" y="connsiteY0"/>
              </a:cxn>
              <a:cxn ang="0">
                <a:pos x="connsiteX1" y="connsiteY1"/>
              </a:cxn>
              <a:cxn ang="0">
                <a:pos x="connsiteX2" y="connsiteY2"/>
              </a:cxn>
              <a:cxn ang="0">
                <a:pos x="connsiteX3" y="connsiteY3"/>
              </a:cxn>
            </a:cxnLst>
            <a:rect l="l" t="t" r="r" b="b"/>
            <a:pathLst>
              <a:path w="800100" h="2527300">
                <a:moveTo>
                  <a:pt x="800100" y="0"/>
                </a:moveTo>
                <a:lnTo>
                  <a:pt x="0" y="6350"/>
                </a:lnTo>
                <a:cubicBezTo>
                  <a:pt x="2117" y="846667"/>
                  <a:pt x="4233" y="1686983"/>
                  <a:pt x="6350" y="2527300"/>
                </a:cubicBezTo>
                <a:lnTo>
                  <a:pt x="793750" y="2527300"/>
                </a:lnTo>
              </a:path>
            </a:pathLst>
          </a:custGeom>
          <a:ln w="76200">
            <a:solidFill>
              <a:schemeClr val="bg1">
                <a:lumMod val="95000"/>
              </a:schemeClr>
            </a:solidFill>
          </a:ln>
          <a:effectLst/>
        </p:spPr>
        <p:style>
          <a:lnRef idx="2">
            <a:schemeClr val="accent1"/>
          </a:lnRef>
          <a:fillRef idx="0">
            <a:schemeClr val="accent1"/>
          </a:fillRef>
          <a:effectRef idx="1">
            <a:schemeClr val="accent1"/>
          </a:effectRef>
          <a:fontRef idx="minor">
            <a:schemeClr val="tx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pic>
        <p:nvPicPr>
          <p:cNvPr id="10" name="Picture 4"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rot="10800000">
            <a:off x="2314575" y="1158875"/>
            <a:ext cx="598488"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M_QuotationMarks_Fill-grey.emf"/>
          <p:cNvPicPr>
            <a:picLocks noChangeAspect="1"/>
          </p:cNvPicPr>
          <p:nvPr/>
        </p:nvPicPr>
        <p:blipFill>
          <a:blip r:embed="rId1">
            <a:extLst>
              <a:ext uri="{28A0092B-C50C-407E-A947-70E740481C1C}">
                <a14:useLocalDpi xmlns:a14="http://schemas.microsoft.com/office/drawing/2010/main" val="0"/>
              </a:ext>
            </a:extLst>
          </a:blip>
          <a:stretch>
            <a:fillRect/>
          </a:stretch>
        </p:blipFill>
        <p:spPr bwMode="auto">
          <a:xfrm>
            <a:off x="2314575" y="3419475"/>
            <a:ext cx="598488"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quote"/>
          <p:cNvSpPr>
            <a:spLocks noGrp="1"/>
          </p:cNvSpPr>
          <p:nvPr>
            <p:ph type="body" sz="quarter" idx="13"/>
          </p:nvPr>
        </p:nvSpPr>
        <p:spPr>
          <a:xfrm>
            <a:off x="547688" y="1625600"/>
            <a:ext cx="4111625" cy="1752600"/>
          </a:xfrm>
          <a:prstGeom prst="rect">
            <a:avLst/>
          </a:prstGeom>
        </p:spPr>
        <p:txBody>
          <a:bodyPr anchor="ctr" anchorCtr="1"/>
          <a:lstStyle>
            <a:lvl1pPr marL="0" indent="0" algn="ctr">
              <a:buNone/>
              <a:defRPr sz="1100">
                <a:solidFill>
                  <a:srgbClr val="7F7F7F"/>
                </a:solidFill>
                <a:latin typeface="Trebuchet MS"/>
                <a:cs typeface="Trebuchet MS"/>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ltLang="zh-CN" smtClean="0"/>
              <a:t>Edit Master text styles</a:t>
            </a:r>
          </a:p>
        </p:txBody>
      </p:sp>
      <p:sp>
        <p:nvSpPr>
          <p:cNvPr id="27" name="attribution"/>
          <p:cNvSpPr>
            <a:spLocks noGrp="1"/>
          </p:cNvSpPr>
          <p:nvPr>
            <p:ph type="body" sz="quarter" idx="14"/>
          </p:nvPr>
        </p:nvSpPr>
        <p:spPr>
          <a:xfrm>
            <a:off x="361951" y="3916705"/>
            <a:ext cx="4500562" cy="400050"/>
          </a:xfrm>
          <a:prstGeom prst="rect">
            <a:avLst/>
          </a:prstGeom>
        </p:spPr>
        <p:txBody>
          <a:bodyPr rIns="0"/>
          <a:lstStyle>
            <a:lvl1pPr marL="0" indent="0">
              <a:buNone/>
              <a:defRPr sz="1000" i="1">
                <a:solidFill>
                  <a:srgbClr val="7F7F7F"/>
                </a:solidFill>
                <a:latin typeface="Trebuchet MS"/>
                <a:cs typeface="Trebuchet MS"/>
              </a:defRPr>
            </a:lvl1pPr>
          </a:lstStyle>
          <a:p>
            <a:pPr lvl="0"/>
            <a:r>
              <a:rPr lang="en-US" altLang="zh-CN" smtClean="0"/>
              <a:t>Edit Master text styles</a:t>
            </a:r>
          </a:p>
        </p:txBody>
      </p:sp>
      <p:sp>
        <p:nvSpPr>
          <p:cNvPr id="29" name="text"/>
          <p:cNvSpPr>
            <a:spLocks noGrp="1"/>
          </p:cNvSpPr>
          <p:nvPr>
            <p:ph type="body" sz="quarter" idx="11"/>
          </p:nvPr>
        </p:nvSpPr>
        <p:spPr>
          <a:xfrm>
            <a:off x="5346702" y="1100138"/>
            <a:ext cx="3208336" cy="28495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7"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8"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9"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161031667"/>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able">
    <p:spTree>
      <p:nvGrpSpPr>
        <p:cNvPr id="1" name=""/>
        <p:cNvGrpSpPr/>
        <p:nvPr/>
      </p:nvGrpSpPr>
      <p:grpSpPr>
        <a:xfrm>
          <a:off x="0" y="0"/>
          <a:ext cx="0" cy="0"/>
        </a:xfrm>
      </p:grpSpPr>
      <p:graphicFrame>
        <p:nvGraphicFramePr>
          <p:cNvPr id="6" name="table" descr="table"/>
          <p:cNvGraphicFramePr>
            <a:graphicFrameLocks noGrp="1"/>
          </p:cNvGraphicFramePr>
          <p:nvPr/>
        </p:nvGraphicFramePr>
        <p:xfrm>
          <a:off x="347663" y="1320800"/>
          <a:ext cx="8401048" cy="3200430"/>
        </p:xfrm>
        <a:graphic>
          <a:graphicData uri="http://schemas.openxmlformats.org/drawingml/2006/table">
            <a:tbl>
              <a:tblPr firstRow="1" bandRow="1">
                <a:tableStyleId>{5C22544A-7EE6-4342-B048-85BDC9FD1C3A}</a:tableStyleId>
              </a:tblPr>
              <a:tblGrid>
                <a:gridCol w="1050131">
                  <a:extLst>
                    <a:ext uri="{9D8B030D-6E8A-4147-A177-3AD203B41FA5}">
                      <a16:colId xmlns:a16="http://schemas.microsoft.com/office/drawing/2014/main" val="20000"/>
                    </a:ext>
                  </a:extLst>
                </a:gridCol>
                <a:gridCol w="1050131">
                  <a:extLst>
                    <a:ext uri="{9D8B030D-6E8A-4147-A177-3AD203B41FA5}">
                      <a16:colId xmlns:a16="http://schemas.microsoft.com/office/drawing/2014/main" val="20001"/>
                    </a:ext>
                  </a:extLst>
                </a:gridCol>
                <a:gridCol w="1050131">
                  <a:extLst>
                    <a:ext uri="{9D8B030D-6E8A-4147-A177-3AD203B41FA5}">
                      <a16:colId xmlns:a16="http://schemas.microsoft.com/office/drawing/2014/main" val="20002"/>
                    </a:ext>
                  </a:extLst>
                </a:gridCol>
                <a:gridCol w="1050131">
                  <a:extLst>
                    <a:ext uri="{9D8B030D-6E8A-4147-A177-3AD203B41FA5}">
                      <a16:colId xmlns:a16="http://schemas.microsoft.com/office/drawing/2014/main" val="20003"/>
                    </a:ext>
                  </a:extLst>
                </a:gridCol>
                <a:gridCol w="1050131">
                  <a:extLst>
                    <a:ext uri="{9D8B030D-6E8A-4147-A177-3AD203B41FA5}">
                      <a16:colId xmlns:a16="http://schemas.microsoft.com/office/drawing/2014/main" val="20004"/>
                    </a:ext>
                  </a:extLst>
                </a:gridCol>
                <a:gridCol w="1050131">
                  <a:extLst>
                    <a:ext uri="{9D8B030D-6E8A-4147-A177-3AD203B41FA5}">
                      <a16:colId xmlns:a16="http://schemas.microsoft.com/office/drawing/2014/main" val="20005"/>
                    </a:ext>
                  </a:extLst>
                </a:gridCol>
                <a:gridCol w="1050131">
                  <a:extLst>
                    <a:ext uri="{9D8B030D-6E8A-4147-A177-3AD203B41FA5}">
                      <a16:colId xmlns:a16="http://schemas.microsoft.com/office/drawing/2014/main" val="20006"/>
                    </a:ext>
                  </a:extLst>
                </a:gridCol>
                <a:gridCol w="1050131">
                  <a:extLst>
                    <a:ext uri="{9D8B030D-6E8A-4147-A177-3AD203B41FA5}">
                      <a16:colId xmlns:a16="http://schemas.microsoft.com/office/drawing/2014/main" val="20007"/>
                    </a:ext>
                  </a:extLst>
                </a:gridCol>
              </a:tblGrid>
              <a:tr h="213360">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0"/>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1"/>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2"/>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3"/>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4"/>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5"/>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6"/>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7"/>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08"/>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09"/>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0"/>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11"/>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2"/>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lumMod val="95000"/>
                      </a:schemeClr>
                    </a:solidFill>
                  </a:tcPr>
                </a:tc>
                <a:extLst>
                  <a:ext uri="{0D108BD9-81ED-4DB2-BD59-A6C34878D82A}">
                    <a16:rowId xmlns:a16="http://schemas.microsoft.com/office/drawing/2014/main" val="10013"/>
                  </a:ext>
                </a:extLst>
              </a:tr>
              <a:tr h="213360">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3" marR="91443" marT="45721" marB="45721" anchor="ctr">
                    <a:solidFill>
                      <a:schemeClr val="bg1"/>
                    </a:solidFill>
                  </a:tcPr>
                </a:tc>
                <a:extLst>
                  <a:ext uri="{0D108BD9-81ED-4DB2-BD59-A6C34878D82A}">
                    <a16:rowId xmlns:a16="http://schemas.microsoft.com/office/drawing/2014/main" val="10014"/>
                  </a:ext>
                </a:extLst>
              </a:tr>
            </a:tbl>
          </a:graphicData>
        </a:graphic>
      </p:graphicFrame>
      <p:sp>
        <p:nvSpPr>
          <p:cNvPr id="11" name="caption"/>
          <p:cNvSpPr>
            <a:spLocks noGrp="1"/>
          </p:cNvSpPr>
          <p:nvPr>
            <p:ph type="body" sz="quarter" idx="11"/>
          </p:nvPr>
        </p:nvSpPr>
        <p:spPr>
          <a:xfrm>
            <a:off x="357014" y="1100140"/>
            <a:ext cx="8405986" cy="179999"/>
          </a:xfrm>
          <a:prstGeom prst="rect">
            <a:avLst/>
          </a:prstGeom>
        </p:spPr>
        <p:txBody>
          <a:bodyPr lIns="0" tIns="0" rIns="0" bIns="0"/>
          <a:lstStyle>
            <a:lvl1pPr marL="0" indent="0">
              <a:buNone/>
              <a:defRPr sz="1000">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5"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47614033"/>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video">
    <p:bg>
      <p:bgPr>
        <a:solidFill>
          <a:srgbClr val="D9D9D9"/>
        </a:solidFill>
        <a:effectLst/>
      </p:bgPr>
    </p:bg>
    <p:spTree>
      <p:nvGrpSpPr>
        <p:cNvPr id="1" name=""/>
        <p:cNvGrpSpPr/>
        <p:nvPr/>
      </p:nvGrpSpPr>
      <p:grpSpPr>
        <a:xfrm>
          <a:off x="0" y="0"/>
          <a:ext cx="0" cy="0"/>
        </a:xfrm>
      </p:grpSpPr>
      <p:sp>
        <p:nvSpPr>
          <p:cNvPr id="7" name="play_circle"/>
          <p:cNvSpPr/>
          <p:nvPr/>
        </p:nvSpPr>
        <p:spPr>
          <a:xfrm>
            <a:off x="4008438" y="2476500"/>
            <a:ext cx="1130300" cy="113030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8" name="play_triangle"/>
          <p:cNvSpPr/>
          <p:nvPr/>
        </p:nvSpPr>
        <p:spPr>
          <a:xfrm rot="5400000">
            <a:off x="4378325" y="2841625"/>
            <a:ext cx="501650" cy="431800"/>
          </a:xfrm>
          <a:prstGeom prst="triangle">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fontAlgn="auto">
              <a:defRPr/>
            </a:pPr>
            <a:endParaRPr lang="en-US">
              <a:latin typeface="Trebuchet MS"/>
              <a:ea typeface="Trebuchet MS"/>
              <a:cs typeface="Trebuchet MS"/>
            </a:endParaRPr>
          </a:p>
        </p:txBody>
      </p:sp>
      <p:sp>
        <p:nvSpPr>
          <p:cNvPr id="4" name="video_image"/>
          <p:cNvSpPr>
            <a:spLocks noGrp="1"/>
          </p:cNvSpPr>
          <p:nvPr>
            <p:ph type="pic" sz="quarter" idx="14"/>
          </p:nvPr>
        </p:nvSpPr>
        <p:spPr>
          <a:xfrm>
            <a:off x="347665" y="1698625"/>
            <a:ext cx="8366125" cy="2598738"/>
          </a:xfrm>
          <a:prstGeom prst="rect">
            <a:avLst/>
          </a:prstGeom>
          <a:solidFill>
            <a:schemeClr val="accent4">
              <a:lumMod val="20000"/>
              <a:lumOff val="80000"/>
            </a:schemeClr>
          </a:solidFill>
        </p:spPr>
        <p:txBody>
          <a:bodyPr/>
          <a:lstStyle>
            <a:lvl1pPr marL="0" indent="0">
              <a:buNone/>
              <a:defRPr>
                <a:latin typeface="Trebuchet MS"/>
                <a:cs typeface="Trebuchet MS"/>
              </a:defRPr>
            </a:lvl1pPr>
          </a:lstStyle>
          <a:p>
            <a:pPr lvl="0"/>
            <a:r>
              <a:rPr lang="en-US" altLang="zh-CN" noProof="0" smtClean="0"/>
              <a:t>Click icon to add picture</a:t>
            </a:r>
            <a:endParaRPr lang="en-GB" noProof="0"/>
          </a:p>
        </p:txBody>
      </p:sp>
      <p:sp>
        <p:nvSpPr>
          <p:cNvPr id="11" name="stat_context"/>
          <p:cNvSpPr>
            <a:spLocks noGrp="1"/>
          </p:cNvSpPr>
          <p:nvPr>
            <p:ph type="body" sz="quarter" idx="11"/>
          </p:nvPr>
        </p:nvSpPr>
        <p:spPr>
          <a:xfrm>
            <a:off x="357014" y="1100139"/>
            <a:ext cx="8198024" cy="50006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5"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717387842"/>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mage-wall-x4">
    <p:spTree>
      <p:nvGrpSpPr>
        <p:cNvPr id="1" name=""/>
        <p:cNvGrpSpPr/>
        <p:nvPr/>
      </p:nvGrpSpPr>
      <p:grpSpPr>
        <a:xfrm>
          <a:off x="0" y="0"/>
          <a:ext cx="0" cy="0"/>
        </a:xfrm>
      </p:grpSpPr>
      <p:sp>
        <p:nvSpPr>
          <p:cNvPr id="9" name="image_border1"/>
          <p:cNvSpPr>
            <a:spLocks noChangeArrowheads="1"/>
          </p:cNvSpPr>
          <p:nvPr/>
        </p:nvSpPr>
        <p:spPr bwMode="auto">
          <a:xfrm>
            <a:off x="349250" y="1036638"/>
            <a:ext cx="3414713" cy="3244850"/>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0" name="image_border2"/>
          <p:cNvSpPr>
            <a:spLocks noChangeArrowheads="1"/>
          </p:cNvSpPr>
          <p:nvPr/>
        </p:nvSpPr>
        <p:spPr bwMode="auto">
          <a:xfrm>
            <a:off x="3870325" y="1036638"/>
            <a:ext cx="4843463" cy="160496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image_border3"/>
          <p:cNvSpPr>
            <a:spLocks noChangeArrowheads="1"/>
          </p:cNvSpPr>
          <p:nvPr/>
        </p:nvSpPr>
        <p:spPr bwMode="auto">
          <a:xfrm>
            <a:off x="3870325" y="2736850"/>
            <a:ext cx="2359025" cy="1544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2" name="image_border4"/>
          <p:cNvSpPr>
            <a:spLocks noChangeArrowheads="1"/>
          </p:cNvSpPr>
          <p:nvPr/>
        </p:nvSpPr>
        <p:spPr bwMode="auto">
          <a:xfrm>
            <a:off x="6343650" y="2736850"/>
            <a:ext cx="2370138" cy="1544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image1"/>
          <p:cNvSpPr>
            <a:spLocks noGrp="1"/>
          </p:cNvSpPr>
          <p:nvPr>
            <p:ph type="pic" sz="quarter" idx="13"/>
          </p:nvPr>
        </p:nvSpPr>
        <p:spPr>
          <a:xfrm>
            <a:off x="349251" y="1036639"/>
            <a:ext cx="3414713" cy="3244850"/>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4" name="image2"/>
          <p:cNvSpPr>
            <a:spLocks noGrp="1"/>
          </p:cNvSpPr>
          <p:nvPr>
            <p:ph type="pic" sz="quarter" idx="14"/>
          </p:nvPr>
        </p:nvSpPr>
        <p:spPr>
          <a:xfrm>
            <a:off x="3870329" y="1036638"/>
            <a:ext cx="4843463" cy="160496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5" name="image3"/>
          <p:cNvSpPr>
            <a:spLocks noGrp="1"/>
          </p:cNvSpPr>
          <p:nvPr>
            <p:ph type="pic" sz="quarter" idx="15"/>
          </p:nvPr>
        </p:nvSpPr>
        <p:spPr>
          <a:xfrm>
            <a:off x="3869159" y="2736852"/>
            <a:ext cx="2359025" cy="1544638"/>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image4"/>
          <p:cNvSpPr>
            <a:spLocks noGrp="1"/>
          </p:cNvSpPr>
          <p:nvPr>
            <p:ph type="pic" sz="quarter" idx="16"/>
          </p:nvPr>
        </p:nvSpPr>
        <p:spPr>
          <a:xfrm>
            <a:off x="6372200" y="2736852"/>
            <a:ext cx="2340000" cy="1544638"/>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7" name="go_to_button"/>
          <p:cNvSpPr>
            <a:spLocks noGrp="1"/>
          </p:cNvSpPr>
          <p:nvPr>
            <p:ph type="body" sz="quarter" idx="19"/>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163424834"/>
      </p:ext>
    </p:extLst>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image-wall-x7">
    <p:spTree>
      <p:nvGrpSpPr>
        <p:cNvPr id="1" name=""/>
        <p:cNvGrpSpPr/>
        <p:nvPr/>
      </p:nvGrpSpPr>
      <p:grpSpPr>
        <a:xfrm>
          <a:off x="0" y="0"/>
          <a:ext cx="0" cy="0"/>
        </a:xfrm>
      </p:grpSpPr>
      <p:sp>
        <p:nvSpPr>
          <p:cNvPr id="12" name="image_border1"/>
          <p:cNvSpPr>
            <a:spLocks noChangeArrowheads="1"/>
          </p:cNvSpPr>
          <p:nvPr/>
        </p:nvSpPr>
        <p:spPr bwMode="auto">
          <a:xfrm>
            <a:off x="346075" y="1035050"/>
            <a:ext cx="2293938" cy="217646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3" name="image_border6"/>
          <p:cNvSpPr>
            <a:spLocks noChangeArrowheads="1"/>
          </p:cNvSpPr>
          <p:nvPr/>
        </p:nvSpPr>
        <p:spPr bwMode="auto">
          <a:xfrm>
            <a:off x="346075" y="3319463"/>
            <a:ext cx="2293938" cy="10366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7" name="image_border7"/>
          <p:cNvSpPr>
            <a:spLocks noChangeArrowheads="1"/>
          </p:cNvSpPr>
          <p:nvPr/>
        </p:nvSpPr>
        <p:spPr bwMode="auto">
          <a:xfrm>
            <a:off x="2767013" y="3319463"/>
            <a:ext cx="2293937" cy="10366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8" name="image_border4"/>
          <p:cNvSpPr>
            <a:spLocks noChangeArrowheads="1"/>
          </p:cNvSpPr>
          <p:nvPr/>
        </p:nvSpPr>
        <p:spPr bwMode="auto">
          <a:xfrm>
            <a:off x="2767013" y="2174875"/>
            <a:ext cx="2293937" cy="1036638"/>
          </a:xfrm>
          <a:prstGeom prst="rect">
            <a:avLst/>
          </a:prstGeom>
          <a:noFill/>
          <a:ln w="19050">
            <a:solidFill>
              <a:srgbClr val="CACACA"/>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0" name="image_border2"/>
          <p:cNvSpPr>
            <a:spLocks noChangeArrowheads="1"/>
          </p:cNvSpPr>
          <p:nvPr/>
        </p:nvSpPr>
        <p:spPr bwMode="auto">
          <a:xfrm>
            <a:off x="2767013" y="1035050"/>
            <a:ext cx="2852737" cy="1036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4" name="image_border5"/>
          <p:cNvSpPr>
            <a:spLocks noChangeArrowheads="1"/>
          </p:cNvSpPr>
          <p:nvPr/>
        </p:nvSpPr>
        <p:spPr bwMode="auto">
          <a:xfrm>
            <a:off x="5189538" y="2179638"/>
            <a:ext cx="2293937" cy="217646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5" name="image_border3"/>
          <p:cNvSpPr>
            <a:spLocks noChangeArrowheads="1"/>
          </p:cNvSpPr>
          <p:nvPr/>
        </p:nvSpPr>
        <p:spPr bwMode="auto">
          <a:xfrm>
            <a:off x="5738813" y="1035050"/>
            <a:ext cx="1744662" cy="1036638"/>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4" name="image1"/>
          <p:cNvSpPr>
            <a:spLocks noGrp="1"/>
          </p:cNvSpPr>
          <p:nvPr>
            <p:ph type="pic" sz="quarter" idx="13"/>
          </p:nvPr>
        </p:nvSpPr>
        <p:spPr>
          <a:xfrm>
            <a:off x="349251" y="1036638"/>
            <a:ext cx="2292350" cy="217646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4" name="image2"/>
          <p:cNvSpPr>
            <a:spLocks noGrp="1"/>
          </p:cNvSpPr>
          <p:nvPr>
            <p:ph type="pic" sz="quarter" idx="14"/>
          </p:nvPr>
        </p:nvSpPr>
        <p:spPr>
          <a:xfrm>
            <a:off x="2769397" y="1030054"/>
            <a:ext cx="2851945" cy="1043222"/>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5" name="image4"/>
          <p:cNvSpPr>
            <a:spLocks noGrp="1"/>
          </p:cNvSpPr>
          <p:nvPr>
            <p:ph type="pic" sz="quarter" idx="15"/>
          </p:nvPr>
        </p:nvSpPr>
        <p:spPr>
          <a:xfrm>
            <a:off x="2768601" y="2176465"/>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image3"/>
          <p:cNvSpPr>
            <a:spLocks noGrp="1"/>
          </p:cNvSpPr>
          <p:nvPr>
            <p:ph type="pic" sz="quarter" idx="16"/>
          </p:nvPr>
        </p:nvSpPr>
        <p:spPr>
          <a:xfrm>
            <a:off x="5740404" y="1036640"/>
            <a:ext cx="1744663"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1" name="image5"/>
          <p:cNvSpPr>
            <a:spLocks noGrp="1"/>
          </p:cNvSpPr>
          <p:nvPr>
            <p:ph type="pic" sz="quarter" idx="17"/>
          </p:nvPr>
        </p:nvSpPr>
        <p:spPr>
          <a:xfrm>
            <a:off x="5191125" y="2181227"/>
            <a:ext cx="2293938" cy="21764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2" name="image7"/>
          <p:cNvSpPr>
            <a:spLocks noGrp="1"/>
          </p:cNvSpPr>
          <p:nvPr>
            <p:ph type="pic" sz="quarter" idx="18"/>
          </p:nvPr>
        </p:nvSpPr>
        <p:spPr>
          <a:xfrm>
            <a:off x="2768600" y="3321053"/>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9" name="image6"/>
          <p:cNvSpPr>
            <a:spLocks noGrp="1"/>
          </p:cNvSpPr>
          <p:nvPr>
            <p:ph type="pic" sz="quarter" idx="19"/>
          </p:nvPr>
        </p:nvSpPr>
        <p:spPr>
          <a:xfrm>
            <a:off x="347663" y="3321053"/>
            <a:ext cx="2293938" cy="1036637"/>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27" name="go_to_button"/>
          <p:cNvSpPr>
            <a:spLocks noGrp="1"/>
          </p:cNvSpPr>
          <p:nvPr>
            <p:ph type="body" sz="quarter" idx="22"/>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30"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31"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713028539"/>
      </p:ext>
    </p:extLst>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full-image">
    <p:spTree>
      <p:nvGrpSpPr>
        <p:cNvPr id="1" name=""/>
        <p:cNvGrpSpPr/>
        <p:nvPr/>
      </p:nvGrpSpPr>
      <p:grpSpPr>
        <a:xfrm>
          <a:off x="0" y="0"/>
          <a:ext cx="0" cy="0"/>
        </a:xfrm>
      </p:grpSpPr>
      <p:sp>
        <p:nvSpPr>
          <p:cNvPr id="5" name="image"/>
          <p:cNvSpPr>
            <a:spLocks noGrp="1"/>
          </p:cNvSpPr>
          <p:nvPr>
            <p:ph sz="quarter" idx="13"/>
          </p:nvPr>
        </p:nvSpPr>
        <p:spPr>
          <a:xfrm>
            <a:off x="0" y="0"/>
            <a:ext cx="9144000" cy="5143500"/>
          </a:xfrm>
          <a:prstGeom prst="rect">
            <a:avLst/>
          </a:prstGeom>
        </p:spPr>
        <p:txBody>
          <a:bodyPr/>
          <a:lstStyle>
            <a:lvl1pPr marL="0" indent="0">
              <a:buNone/>
              <a:defRPr>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3781133783"/>
      </p:ext>
    </p:extLst>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reserve="1" userDrawn="1">
  <p:cSld name="block-analysts">
    <p:spTree>
      <p:nvGrpSpPr>
        <p:cNvPr id="1" name=""/>
        <p:cNvGrpSpPr/>
        <p:nvPr/>
      </p:nvGrpSpPr>
      <p:grpSpPr>
        <a:xfrm>
          <a:off x="0" y="0"/>
          <a:ext cx="0" cy="0"/>
        </a:xfrm>
      </p:grpSpPr>
      <p:sp>
        <p:nvSpPr>
          <p:cNvPr id="8" name="title" descr="title"/>
          <p:cNvSpPr txBox="1"/>
          <p:nvPr/>
        </p:nvSpPr>
        <p:spPr>
          <a:xfrm>
            <a:off x="288925" y="357188"/>
            <a:ext cx="5273675" cy="431800"/>
          </a:xfrm>
          <a:prstGeom prst="rect">
            <a:avLst/>
          </a:prstGeom>
        </p:spPr>
        <p:txBody>
          <a:bodyPr lIns="46800" rIns="46800">
            <a:normAutofit/>
          </a:bodyPr>
          <a:lstStyle>
            <a:defPPr>
              <a:defRPr lang="en-US"/>
            </a:defPPr>
            <a:lvl1pPr marL="0" algn="l" defTabSz="914400" rtl="0" eaLnBrk="1" fontAlgn="base" latinLnBrk="0" hangingPunct="1">
              <a:spcBef>
                <a:spcPct val="0"/>
              </a:spcBef>
              <a:spcAft>
                <a:spcPct val="0"/>
              </a:spcAft>
              <a:defRPr sz="2200" b="1" kern="1200">
                <a:solidFill>
                  <a:schemeClr val="tx1"/>
                </a:solidFill>
                <a:latin typeface="Arial" pitchFamily="34" charset="0"/>
                <a:ea typeface="+mj-ea"/>
                <a:cs typeface="Arial" pitchFamily="34" charset="0"/>
              </a:defRPr>
            </a:lvl1pPr>
            <a:lvl2pPr marL="4572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2pPr>
            <a:lvl3pPr marL="9144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3pPr>
            <a:lvl4pPr marL="13716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4pPr>
            <a:lvl5pPr marL="18288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5pPr>
            <a:lvl6pPr marL="4572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6pPr>
            <a:lvl7pPr marL="9144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7pPr>
            <a:lvl8pPr marL="1371600" algn="l" defTabSz="914400" rtl="0" eaLnBrk="1" fontAlgn="base" latinLnBrk="0" hangingPunct="1">
              <a:spcBef>
                <a:spcPct val="0"/>
              </a:spcBef>
              <a:spcAft>
                <a:spcPct val="0"/>
              </a:spcAft>
              <a:defRPr sz="2200" b="1" kern="1200">
                <a:solidFill>
                  <a:schemeClr val="tx1"/>
                </a:solidFill>
                <a:latin typeface="Arial" pitchFamily="34" charset="0"/>
                <a:ea typeface="+mn-ea"/>
                <a:cs typeface="Arial" pitchFamily="34" charset="0"/>
              </a:defRPr>
            </a:lvl8pPr>
            <a:lvl9pPr marL="1828800" algn="l" rtl="0" eaLnBrk="1" fontAlgn="base" hangingPunct="1">
              <a:spcBef>
                <a:spcPct val="0"/>
              </a:spcBef>
              <a:spcAft>
                <a:spcPct val="0"/>
              </a:spcAft>
              <a:defRPr sz="2200" b="1">
                <a:solidFill>
                  <a:schemeClr val="tx1"/>
                </a:solidFill>
                <a:latin typeface="Arial" pitchFamily="34" charset="0"/>
                <a:cs typeface="Arial" pitchFamily="34" charset="0"/>
              </a:defRPr>
            </a:lvl9pPr>
          </a:lstStyle>
          <a:p>
            <a:pPr>
              <a:defRPr/>
            </a:pPr>
            <a:r>
              <a:rPr lang="en-GB" sz="1600">
                <a:latin typeface="Trebuchet MS"/>
                <a:ea typeface="Trebuchet MS"/>
                <a:cs typeface="Trebuchet MS"/>
              </a:rPr>
              <a:t>Meet the Expert</a:t>
            </a:r>
          </a:p>
        </p:txBody>
      </p:sp>
      <p:sp>
        <p:nvSpPr>
          <p:cNvPr id="3" name="analyst_photo"/>
          <p:cNvSpPr>
            <a:spLocks noGrp="1"/>
          </p:cNvSpPr>
          <p:nvPr>
            <p:ph type="pic" sz="quarter" idx="10"/>
          </p:nvPr>
        </p:nvSpPr>
        <p:spPr>
          <a:xfrm>
            <a:off x="328612" y="1125540"/>
            <a:ext cx="1939925" cy="1939925"/>
          </a:xfrm>
          <a:prstGeom prst="rect">
            <a:avLst/>
          </a:prstGeom>
        </p:spPr>
        <p:txBody>
          <a:bodyPr/>
          <a:lstStyle>
            <a:lvl1pPr marL="0" indent="0">
              <a:buNone/>
              <a:defRPr sz="1600">
                <a:latin typeface="Trebuchet MS"/>
                <a:cs typeface="Trebuchet MS"/>
              </a:defRPr>
            </a:lvl1pPr>
          </a:lstStyle>
          <a:p>
            <a:pPr lvl="0"/>
            <a:r>
              <a:rPr lang="en-US" altLang="zh-CN" noProof="0" smtClean="0"/>
              <a:t>Click icon to add picture</a:t>
            </a:r>
            <a:endParaRPr lang="en-GB" noProof="0"/>
          </a:p>
        </p:txBody>
      </p:sp>
      <p:sp>
        <p:nvSpPr>
          <p:cNvPr id="13" name="analyst_info"/>
          <p:cNvSpPr>
            <a:spLocks noGrp="1"/>
          </p:cNvSpPr>
          <p:nvPr>
            <p:ph type="body" sz="quarter" idx="16"/>
          </p:nvPr>
        </p:nvSpPr>
        <p:spPr>
          <a:xfrm>
            <a:off x="333378" y="3067050"/>
            <a:ext cx="5229225" cy="836082"/>
          </a:xfrm>
          <a:prstGeom prst="rect">
            <a:avLst/>
          </a:prstGeom>
        </p:spPr>
        <p:txBody>
          <a:bodyPr lIns="0" tIns="46800" rIns="0" bIns="46800"/>
          <a:lstStyle>
            <a:lvl1pPr marL="0" indent="0">
              <a:buNone/>
              <a:defRPr sz="1200" b="0" baseline="0">
                <a:solidFill>
                  <a:schemeClr val="tx1"/>
                </a:solidFill>
                <a:latin typeface="Trebuchet MS"/>
                <a:cs typeface="Trebuchet MS"/>
              </a:defRPr>
            </a:lvl1pPr>
          </a:lstStyle>
          <a:p>
            <a:pPr lvl="0"/>
            <a:r>
              <a:rPr lang="en-US" altLang="zh-CN" smtClean="0"/>
              <a:t>Edit Master text styles</a:t>
            </a:r>
          </a:p>
        </p:txBody>
      </p:sp>
      <p:sp>
        <p:nvSpPr>
          <p:cNvPr id="11" name="background"/>
          <p:cNvSpPr/>
          <p:nvPr userDrawn="1"/>
        </p:nvSpPr>
        <p:spPr>
          <a:xfrm>
            <a:off x="6211888" y="0"/>
            <a:ext cx="2679700" cy="5148263"/>
          </a:xfrm>
          <a:prstGeom prst="rect">
            <a:avLst/>
          </a:prstGeom>
          <a:solidFill>
            <a:srgbClr val="E8E9E8"/>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p>
        </p:txBody>
      </p:sp>
      <p:pic>
        <p:nvPicPr>
          <p:cNvPr id="14" name="description" descr="D:\Design\Kern Up 2019\MINTEL BRAND UPDATE\03 Marketing Material\05 Microsoft Templates\Images\Experts in what consumers want and why.png"/>
          <p:cNvPicPr>
            <a:picLocks noChangeAspect="1" noChangeArrowheads="1"/>
          </p:cNvPicPr>
          <p:nvPr userDrawn="1"/>
        </p:nvPicPr>
        <p:blipFill>
          <a:blip r:embed="rId1">
            <a:extLst>
              <a:ext uri="{28A0092B-C50C-407E-A947-70E740481C1C}">
                <a14:useLocalDpi xmlns:a14="http://schemas.microsoft.com/office/drawing/2010/main" val="0"/>
              </a:ext>
            </a:extLst>
          </a:blip>
          <a:stretch>
            <a:fillRect/>
          </a:stretch>
        </p:blipFill>
        <p:spPr bwMode="auto">
          <a:xfrm>
            <a:off x="6149975" y="1120775"/>
            <a:ext cx="2800350" cy="128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shapes" descr="C:\Users\Taylor Kraft\Google Drive\Em &amp; Ems 2020\MINTEL BRAND UPDATE\03 Marketing Material\05 Microsoft Templates\Images\Pattern.png"/>
          <p:cNvPicPr>
            <a:picLocks noChangeAspect="1" noChangeArrowheads="1"/>
          </p:cNvPicPr>
          <p:nvPr userDrawn="1"/>
        </p:nvPicPr>
        <p:blipFill>
          <a:blip r:embed="rId2">
            <a:extLst>
              <a:ext uri="{28A0092B-C50C-407E-A947-70E740481C1C}">
                <a14:useLocalDpi xmlns:a14="http://schemas.microsoft.com/office/drawing/2010/main" val="0"/>
              </a:ext>
            </a:extLst>
          </a:blip>
          <a:srcRect l="18420" r="34003"/>
          <a:stretch>
            <a:fillRect/>
          </a:stretch>
        </p:blipFill>
        <p:spPr bwMode="auto">
          <a:xfrm>
            <a:off x="6211888" y="3535363"/>
            <a:ext cx="2679700"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trapline_text"/>
          <p:cNvSpPr txBox="1"/>
          <p:nvPr userDrawn="1"/>
        </p:nvSpPr>
        <p:spPr>
          <a:xfrm>
            <a:off x="349250" y="4762500"/>
            <a:ext cx="2916238" cy="27781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spcFirstLastPara="1" lIns="0" tIns="0" rIns="0" bIns="0">
            <a:spAutoFit/>
          </a:bodyP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pPr>
            <a:r>
              <a:rPr lang="en-US" sz="900">
                <a:latin typeface="Trebuchet MS"/>
                <a:ea typeface="Trebuchet MS"/>
                <a:cs typeface="Trebuchet MS"/>
              </a:rPr>
              <a:t>Our expert analysis of the highest quality data and market research will help you grow your business.</a:t>
            </a:r>
          </a:p>
        </p:txBody>
      </p:sp>
      <p:sp>
        <p:nvSpPr>
          <p:cNvPr id="17" name="strapline_heading"/>
          <p:cNvSpPr txBox="1">
            <a:spLocks noChangeArrowheads="1"/>
          </p:cNvSpPr>
          <p:nvPr userDrawn="1"/>
        </p:nvSpPr>
        <p:spPr bwMode="auto">
          <a:xfrm>
            <a:off x="334963" y="4325938"/>
            <a:ext cx="2089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Arial" pitchFamily="34" charset="0"/>
                <a:ea typeface="ＭＳ Ｐゴシック" charset="0"/>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Arial" pitchFamily="34" charset="0"/>
                <a:ea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ea typeface="Arial" pitchFamily="34" charset="0"/>
                <a:cs typeface="Arial" pitchFamily="34" charset="0"/>
              </a:defRPr>
            </a:lvl9pPr>
          </a:lstStyle>
          <a:p>
            <a:pPr eaLnBrk="1" hangingPunct="1">
              <a:defRPr/>
            </a:pPr>
            <a:r>
              <a:rPr lang="en-US" sz="1200" b="1">
                <a:latin typeface="Trebuchet MS"/>
                <a:ea typeface="MS PGothic" charset="0"/>
                <a:cs typeface="MS PGothic" charset="0"/>
                <a:sym typeface="Helvetica" charset="0"/>
              </a:rPr>
              <a:t>The world’s leading market intelligence agency</a:t>
            </a:r>
          </a:p>
        </p:txBody>
      </p:sp>
      <p:pic>
        <p:nvPicPr>
          <p:cNvPr id="2" name="mintel_logo">
            <a:extLst>
              <a:ext uri="{FF2B5EF4-FFF2-40B4-BE49-F238E27FC236}">
                <a16:creationId xmlns:a16="http://schemas.microsoft.com/office/drawing/2014/main" id="{AB9F4F89-57B5-27C8-9A37-A6984BFE548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984000" y="252000"/>
            <a:ext cx="1115926" cy="407208"/>
          </a:xfrm>
          <a:prstGeom prst="rect">
            <a:avLst/>
          </a:prstGeom>
        </p:spPr>
      </p:pic>
    </p:spTree>
    <p:extLst>
      <p:ext uri="{BB962C8B-B14F-4D97-AF65-F5344CB8AC3E}">
        <p14:creationId xmlns:p14="http://schemas.microsoft.com/office/powerpoint/2010/main" val="2040372796"/>
      </p:ext>
    </p:extLst>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xfer-block-wall-of-text">
    <p:spTree>
      <p:nvGrpSpPr>
        <p:cNvPr id="1" name=""/>
        <p:cNvGrpSpPr/>
        <p:nvPr/>
      </p:nvGrpSpPr>
      <p:grpSpPr>
        <a:xfrm>
          <a:off x="0" y="0"/>
          <a:ext cx="0" cy="0"/>
        </a:xfrm>
      </p:grpSpPr>
      <p:sp>
        <p:nvSpPr>
          <p:cNvPr id="11" name="text"/>
          <p:cNvSpPr>
            <a:spLocks noGrp="1"/>
          </p:cNvSpPr>
          <p:nvPr>
            <p:ph type="body" sz="quarter" idx="11"/>
          </p:nvPr>
        </p:nvSpPr>
        <p:spPr>
          <a:xfrm>
            <a:off x="347663" y="352426"/>
            <a:ext cx="8207375" cy="4162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5"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1998844326"/>
      </p:ext>
    </p:extLst>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image-right">
    <p:spTree>
      <p:nvGrpSpPr>
        <p:cNvPr id="1" name=""/>
        <p:cNvGrpSpPr/>
        <p:nvPr/>
      </p:nvGrpSpPr>
      <p:grpSpPr>
        <a:xfrm>
          <a:off x="0" y="0"/>
          <a:ext cx="0" cy="0"/>
        </a:xfrm>
      </p:grpSpPr>
      <p:sp>
        <p:nvSpPr>
          <p:cNvPr id="10" name="image_border2"/>
          <p:cNvSpPr>
            <a:spLocks noChangeArrowheads="1"/>
          </p:cNvSpPr>
          <p:nvPr/>
        </p:nvSpPr>
        <p:spPr bwMode="auto">
          <a:xfrm>
            <a:off x="6110288"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2" name="image_border1"/>
          <p:cNvSpPr>
            <a:spLocks noChangeArrowheads="1"/>
          </p:cNvSpPr>
          <p:nvPr/>
        </p:nvSpPr>
        <p:spPr bwMode="auto">
          <a:xfrm>
            <a:off x="3233738"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text"/>
          <p:cNvSpPr>
            <a:spLocks noGrp="1"/>
          </p:cNvSpPr>
          <p:nvPr>
            <p:ph type="body" sz="quarter" idx="11"/>
          </p:nvPr>
        </p:nvSpPr>
        <p:spPr>
          <a:xfrm>
            <a:off x="347664" y="1100140"/>
            <a:ext cx="2547937"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media_caption2"/>
          <p:cNvSpPr>
            <a:spLocks noGrp="1"/>
          </p:cNvSpPr>
          <p:nvPr>
            <p:ph type="body" sz="quarter" idx="14"/>
          </p:nvPr>
        </p:nvSpPr>
        <p:spPr>
          <a:xfrm>
            <a:off x="6112095" y="3641522"/>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5" name="callout_image2"/>
          <p:cNvSpPr>
            <a:spLocks noGrp="1"/>
          </p:cNvSpPr>
          <p:nvPr>
            <p:ph type="pic" sz="quarter" idx="15"/>
          </p:nvPr>
        </p:nvSpPr>
        <p:spPr>
          <a:xfrm>
            <a:off x="6111252" y="10366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6" name="media_caption1"/>
          <p:cNvSpPr>
            <a:spLocks noGrp="1"/>
          </p:cNvSpPr>
          <p:nvPr>
            <p:ph type="body" sz="quarter" idx="16"/>
          </p:nvPr>
        </p:nvSpPr>
        <p:spPr>
          <a:xfrm>
            <a:off x="3234274" y="3641523"/>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7" name="callout_image1"/>
          <p:cNvSpPr>
            <a:spLocks noGrp="1"/>
          </p:cNvSpPr>
          <p:nvPr>
            <p:ph type="pic" sz="quarter" idx="17"/>
          </p:nvPr>
        </p:nvSpPr>
        <p:spPr>
          <a:xfrm>
            <a:off x="3233431" y="1036641"/>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3" name="go_to_button"/>
          <p:cNvSpPr>
            <a:spLocks noGrp="1"/>
          </p:cNvSpPr>
          <p:nvPr>
            <p:ph type="body" sz="quarter" idx="20"/>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437038384"/>
      </p:ext>
    </p:extLst>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image-left">
    <p:spTree>
      <p:nvGrpSpPr>
        <p:cNvPr id="1" name=""/>
        <p:cNvGrpSpPr/>
        <p:nvPr/>
      </p:nvGrpSpPr>
      <p:grpSpPr>
        <a:xfrm>
          <a:off x="0" y="0"/>
          <a:ext cx="0" cy="0"/>
        </a:xfrm>
      </p:grpSpPr>
      <p:sp>
        <p:nvSpPr>
          <p:cNvPr id="10" name="image_border2"/>
          <p:cNvSpPr>
            <a:spLocks noChangeArrowheads="1"/>
          </p:cNvSpPr>
          <p:nvPr/>
        </p:nvSpPr>
        <p:spPr bwMode="auto">
          <a:xfrm>
            <a:off x="3206750"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11" name="image_border1"/>
          <p:cNvSpPr>
            <a:spLocks noChangeArrowheads="1"/>
          </p:cNvSpPr>
          <p:nvPr/>
        </p:nvSpPr>
        <p:spPr bwMode="auto">
          <a:xfrm>
            <a:off x="330200" y="1036638"/>
            <a:ext cx="2603500" cy="2598737"/>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endParaRPr lang="en-US" altLang="en-US" sz="1800">
              <a:latin typeface="Trebuchet MS"/>
              <a:cs typeface="Trebuchet MS"/>
            </a:endParaRPr>
          </a:p>
        </p:txBody>
      </p:sp>
      <p:sp>
        <p:nvSpPr>
          <p:cNvPr id="23" name="text"/>
          <p:cNvSpPr>
            <a:spLocks noGrp="1"/>
          </p:cNvSpPr>
          <p:nvPr>
            <p:ph type="body" sz="quarter" idx="11"/>
          </p:nvPr>
        </p:nvSpPr>
        <p:spPr>
          <a:xfrm>
            <a:off x="6156176" y="1100140"/>
            <a:ext cx="2547937" cy="31226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4" name="media_caption2"/>
          <p:cNvSpPr>
            <a:spLocks noGrp="1"/>
          </p:cNvSpPr>
          <p:nvPr>
            <p:ph type="body" sz="quarter" idx="14"/>
          </p:nvPr>
        </p:nvSpPr>
        <p:spPr>
          <a:xfrm>
            <a:off x="3207946" y="3641522"/>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25" name="callout_image2"/>
          <p:cNvSpPr>
            <a:spLocks noGrp="1"/>
          </p:cNvSpPr>
          <p:nvPr>
            <p:ph type="pic" sz="quarter" idx="15"/>
          </p:nvPr>
        </p:nvSpPr>
        <p:spPr>
          <a:xfrm>
            <a:off x="3207103" y="1036640"/>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26" name="media_caption1"/>
          <p:cNvSpPr>
            <a:spLocks noGrp="1"/>
          </p:cNvSpPr>
          <p:nvPr>
            <p:ph type="body" sz="quarter" idx="16"/>
          </p:nvPr>
        </p:nvSpPr>
        <p:spPr>
          <a:xfrm>
            <a:off x="330125" y="3641523"/>
            <a:ext cx="2602964" cy="400050"/>
          </a:xfrm>
          <a:prstGeom prst="rect">
            <a:avLst/>
          </a:prstGeom>
        </p:spPr>
        <p:txBody>
          <a:bodyPr/>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27" name="callout_image1"/>
          <p:cNvSpPr>
            <a:spLocks noGrp="1"/>
          </p:cNvSpPr>
          <p:nvPr>
            <p:ph type="pic" sz="quarter" idx="17"/>
          </p:nvPr>
        </p:nvSpPr>
        <p:spPr>
          <a:xfrm>
            <a:off x="329282" y="1036641"/>
            <a:ext cx="2603500" cy="2598737"/>
          </a:xfrm>
          <a:prstGeom prst="rect">
            <a:avLst/>
          </a:prstGeom>
        </p:spPr>
        <p:txBody>
          <a:bodyPr/>
          <a:lstStyle>
            <a:lvl1pPr>
              <a:defRPr>
                <a:latin typeface="Trebuchet MS"/>
                <a:cs typeface="Trebuchet MS"/>
              </a:defRPr>
            </a:lvl1pPr>
          </a:lstStyle>
          <a:p>
            <a:pPr lvl="0"/>
            <a:r>
              <a:rPr lang="en-US" altLang="zh-CN" noProof="0" smtClean="0"/>
              <a:t>Click icon to add picture</a:t>
            </a:r>
            <a:endParaRPr lang="en-GB" noProof="0"/>
          </a:p>
        </p:txBody>
      </p:sp>
      <p:sp>
        <p:nvSpPr>
          <p:cNvPr id="13" name="go_to_button"/>
          <p:cNvSpPr>
            <a:spLocks noGrp="1"/>
          </p:cNvSpPr>
          <p:nvPr>
            <p:ph type="body" sz="quarter" idx="20"/>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6"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7"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249059048"/>
      </p:ext>
    </p:extLst>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third-table-right">
    <p:spTree>
      <p:nvGrpSpPr>
        <p:cNvPr id="1" name=""/>
        <p:cNvGrpSpPr/>
        <p:nvPr/>
      </p:nvGrpSpPr>
      <p:grpSpPr>
        <a:xfrm>
          <a:off x="0" y="0"/>
          <a:ext cx="0" cy="0"/>
        </a:xfrm>
      </p:grpSpPr>
      <p:graphicFrame>
        <p:nvGraphicFramePr>
          <p:cNvPr id="7" name="table" descr="table"/>
          <p:cNvGraphicFramePr>
            <a:graphicFrameLocks noGrp="1"/>
          </p:cNvGraphicFramePr>
          <p:nvPr/>
        </p:nvGraphicFramePr>
        <p:xfrm>
          <a:off x="3203575" y="1563688"/>
          <a:ext cx="5545140" cy="2663830"/>
        </p:xfrm>
        <a:graphic>
          <a:graphicData uri="http://schemas.openxmlformats.org/drawingml/2006/table">
            <a:tbl>
              <a:tblPr firstRow="1" bandRow="1">
                <a:tableStyleId>{5C22544A-7EE6-4342-B048-85BDC9FD1C3A}</a:tableStyleId>
              </a:tblPr>
              <a:tblGrid>
                <a:gridCol w="1109028">
                  <a:extLst>
                    <a:ext uri="{9D8B030D-6E8A-4147-A177-3AD203B41FA5}">
                      <a16:colId xmlns:a16="http://schemas.microsoft.com/office/drawing/2014/main" val="20000"/>
                    </a:ext>
                  </a:extLst>
                </a:gridCol>
                <a:gridCol w="1109028">
                  <a:extLst>
                    <a:ext uri="{9D8B030D-6E8A-4147-A177-3AD203B41FA5}">
                      <a16:colId xmlns:a16="http://schemas.microsoft.com/office/drawing/2014/main" val="20001"/>
                    </a:ext>
                  </a:extLst>
                </a:gridCol>
                <a:gridCol w="1109028">
                  <a:extLst>
                    <a:ext uri="{9D8B030D-6E8A-4147-A177-3AD203B41FA5}">
                      <a16:colId xmlns:a16="http://schemas.microsoft.com/office/drawing/2014/main" val="20002"/>
                    </a:ext>
                  </a:extLst>
                </a:gridCol>
                <a:gridCol w="1109028">
                  <a:extLst>
                    <a:ext uri="{9D8B030D-6E8A-4147-A177-3AD203B41FA5}">
                      <a16:colId xmlns:a16="http://schemas.microsoft.com/office/drawing/2014/main" val="20003"/>
                    </a:ext>
                  </a:extLst>
                </a:gridCol>
                <a:gridCol w="1109028">
                  <a:extLst>
                    <a:ext uri="{9D8B030D-6E8A-4147-A177-3AD203B41FA5}">
                      <a16:colId xmlns:a16="http://schemas.microsoft.com/office/drawing/2014/main" val="20004"/>
                    </a:ext>
                  </a:extLst>
                </a:gridCol>
              </a:tblGrid>
              <a:tr h="266383">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0"/>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1"/>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2"/>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3"/>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4"/>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5"/>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6"/>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7"/>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solidFill>
                  </a:tcPr>
                </a:tc>
                <a:extLst>
                  <a:ext uri="{0D108BD9-81ED-4DB2-BD59-A6C34878D82A}">
                    <a16:rowId xmlns:a16="http://schemas.microsoft.com/office/drawing/2014/main" val="10008"/>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49" marR="91449" marT="45717" marB="45717" anchor="ctr">
                    <a:solidFill>
                      <a:schemeClr val="bg1">
                        <a:lumMod val="95000"/>
                      </a:schemeClr>
                    </a:solidFill>
                  </a:tcPr>
                </a:tc>
                <a:extLst>
                  <a:ext uri="{0D108BD9-81ED-4DB2-BD59-A6C34878D82A}">
                    <a16:rowId xmlns:a16="http://schemas.microsoft.com/office/drawing/2014/main" val="10009"/>
                  </a:ext>
                </a:extLst>
              </a:tr>
            </a:tbl>
          </a:graphicData>
        </a:graphic>
      </p:graphicFrame>
      <p:sp>
        <p:nvSpPr>
          <p:cNvPr id="11" name="text"/>
          <p:cNvSpPr>
            <a:spLocks noGrp="1"/>
          </p:cNvSpPr>
          <p:nvPr>
            <p:ph type="body" sz="quarter" idx="11"/>
          </p:nvPr>
        </p:nvSpPr>
        <p:spPr>
          <a:xfrm>
            <a:off x="347665" y="1100137"/>
            <a:ext cx="2547936" cy="3122613"/>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2" name="caption"/>
          <p:cNvSpPr>
            <a:spLocks noGrp="1"/>
          </p:cNvSpPr>
          <p:nvPr>
            <p:ph type="body" sz="quarter" idx="13"/>
          </p:nvPr>
        </p:nvSpPr>
        <p:spPr>
          <a:xfrm>
            <a:off x="3233738" y="1106489"/>
            <a:ext cx="4991100" cy="3921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0"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6"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2295576284"/>
      </p:ext>
    </p:extLst>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third-table-left">
    <p:spTree>
      <p:nvGrpSpPr>
        <p:cNvPr id="1" name=""/>
        <p:cNvGrpSpPr/>
        <p:nvPr/>
      </p:nvGrpSpPr>
      <p:grpSpPr>
        <a:xfrm>
          <a:off x="0" y="0"/>
          <a:ext cx="0" cy="0"/>
        </a:xfrm>
      </p:grpSpPr>
      <p:graphicFrame>
        <p:nvGraphicFramePr>
          <p:cNvPr id="7" name="table" descr="table"/>
          <p:cNvGraphicFramePr>
            <a:graphicFrameLocks noGrp="1"/>
          </p:cNvGraphicFramePr>
          <p:nvPr/>
        </p:nvGraphicFramePr>
        <p:xfrm>
          <a:off x="323850" y="1563688"/>
          <a:ext cx="5543550" cy="2663830"/>
        </p:xfrm>
        <a:graphic>
          <a:graphicData uri="http://schemas.openxmlformats.org/drawingml/2006/table">
            <a:tbl>
              <a:tblPr firstRow="1" bandRow="1">
                <a:tableStyleId>{5C22544A-7EE6-4342-B048-85BDC9FD1C3A}</a:tableStyleId>
              </a:tblPr>
              <a:tblGrid>
                <a:gridCol w="1108710">
                  <a:extLst>
                    <a:ext uri="{9D8B030D-6E8A-4147-A177-3AD203B41FA5}">
                      <a16:colId xmlns:a16="http://schemas.microsoft.com/office/drawing/2014/main" val="20000"/>
                    </a:ext>
                  </a:extLst>
                </a:gridCol>
                <a:gridCol w="1108710">
                  <a:extLst>
                    <a:ext uri="{9D8B030D-6E8A-4147-A177-3AD203B41FA5}">
                      <a16:colId xmlns:a16="http://schemas.microsoft.com/office/drawing/2014/main" val="20001"/>
                    </a:ext>
                  </a:extLst>
                </a:gridCol>
                <a:gridCol w="1108710">
                  <a:extLst>
                    <a:ext uri="{9D8B030D-6E8A-4147-A177-3AD203B41FA5}">
                      <a16:colId xmlns:a16="http://schemas.microsoft.com/office/drawing/2014/main" val="20002"/>
                    </a:ext>
                  </a:extLst>
                </a:gridCol>
                <a:gridCol w="1108710">
                  <a:extLst>
                    <a:ext uri="{9D8B030D-6E8A-4147-A177-3AD203B41FA5}">
                      <a16:colId xmlns:a16="http://schemas.microsoft.com/office/drawing/2014/main" val="20003"/>
                    </a:ext>
                  </a:extLst>
                </a:gridCol>
                <a:gridCol w="1108710">
                  <a:extLst>
                    <a:ext uri="{9D8B030D-6E8A-4147-A177-3AD203B41FA5}">
                      <a16:colId xmlns:a16="http://schemas.microsoft.com/office/drawing/2014/main" val="20004"/>
                    </a:ext>
                  </a:extLst>
                </a:gridCol>
              </a:tblGrid>
              <a:tr h="266383">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1" i="0">
                          <a:solidFill>
                            <a:schemeClr val="tx1"/>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0"/>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1"/>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2"/>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3"/>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4"/>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5"/>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6"/>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7"/>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solidFill>
                  </a:tcPr>
                </a:tc>
                <a:extLst>
                  <a:ext uri="{0D108BD9-81ED-4DB2-BD59-A6C34878D82A}">
                    <a16:rowId xmlns:a16="http://schemas.microsoft.com/office/drawing/2014/main" val="10008"/>
                  </a:ext>
                </a:extLst>
              </a:tr>
              <a:tr h="266383">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marL="0" marR="0" lvl="0" indent="0" algn="l" defTabSz="457200" rtl="0" eaLnBrk="1" fontAlgn="auto" latinLnBrk="0" hangingPunct="1">
                        <a:lnSpc>
                          <a:spcPct val="100000"/>
                        </a:lnSpc>
                        <a:spcBef>
                          <a:spcPct val="0"/>
                        </a:spcBef>
                        <a:spcAft>
                          <a:spcPct val="0"/>
                        </a:spcAft>
                        <a:buClrTx/>
                        <a:buSzTx/>
                        <a:buFontTx/>
                        <a:buNone/>
                        <a:defRPr/>
                      </a:pPr>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tc>
                  <a:txBody>
                    <a:bodyPr vert="horz" wrap="square"/>
                    <a:lstStyle/>
                    <a:p>
                      <a:pPr lvl="0" algn="l"/>
                      <a:r>
                        <a:rPr lang="en-US" sz="800" b="0" i="0">
                          <a:solidFill>
                            <a:schemeClr val="bg1">
                              <a:lumMod val="50000"/>
                            </a:schemeClr>
                          </a:solidFill>
                          <a:latin typeface="Trebuchet MS"/>
                          <a:ea typeface="Trebuchet MS"/>
                          <a:cs typeface="Trebuchet MS"/>
                        </a:rPr>
                        <a:t>Text/Numbers</a:t>
                      </a:r>
                    </a:p>
                  </a:txBody>
                  <a:tcPr marL="91422" marR="91422" marT="45717" marB="45717" anchor="ctr">
                    <a:solidFill>
                      <a:schemeClr val="bg1">
                        <a:lumMod val="95000"/>
                      </a:schemeClr>
                    </a:solidFill>
                  </a:tcPr>
                </a:tc>
                <a:extLst>
                  <a:ext uri="{0D108BD9-81ED-4DB2-BD59-A6C34878D82A}">
                    <a16:rowId xmlns:a16="http://schemas.microsoft.com/office/drawing/2014/main" val="10009"/>
                  </a:ext>
                </a:extLst>
              </a:tr>
            </a:tbl>
          </a:graphicData>
        </a:graphic>
      </p:graphicFrame>
      <p:sp>
        <p:nvSpPr>
          <p:cNvPr id="3" name="text"/>
          <p:cNvSpPr>
            <a:spLocks noGrp="1"/>
          </p:cNvSpPr>
          <p:nvPr>
            <p:ph type="body" sz="quarter" idx="11"/>
          </p:nvPr>
        </p:nvSpPr>
        <p:spPr>
          <a:xfrm>
            <a:off x="6127752" y="1100137"/>
            <a:ext cx="2547936" cy="3122613"/>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caption"/>
          <p:cNvSpPr>
            <a:spLocks noGrp="1"/>
          </p:cNvSpPr>
          <p:nvPr>
            <p:ph type="body" sz="quarter" idx="13"/>
          </p:nvPr>
        </p:nvSpPr>
        <p:spPr>
          <a:xfrm>
            <a:off x="325116" y="1106489"/>
            <a:ext cx="4991100" cy="3921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3"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14"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15"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821530841"/>
      </p:ext>
    </p:extLst>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asset">
    <p:spTree>
      <p:nvGrpSpPr>
        <p:cNvPr id="1" name=""/>
        <p:cNvGrpSpPr/>
        <p:nvPr/>
      </p:nvGrpSpPr>
      <p:grpSpPr>
        <a:xfrm>
          <a:off x="0" y="0"/>
          <a:ext cx="0" cy="0"/>
        </a:xfrm>
      </p:grpSpPr>
      <p:sp>
        <p:nvSpPr>
          <p:cNvPr id="12" name="transparency1"/>
          <p:cNvSpPr>
            <a:spLocks noChangeArrowheads="1"/>
          </p:cNvSpPr>
          <p:nvPr/>
        </p:nvSpPr>
        <p:spPr bwMode="auto">
          <a:xfrm>
            <a:off x="323850" y="1749425"/>
            <a:ext cx="2603500" cy="2598738"/>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3" name="download_button1"/>
          <p:cNvSpPr>
            <a:spLocks noChangeArrowheads="1"/>
          </p:cNvSpPr>
          <p:nvPr/>
        </p:nvSpPr>
        <p:spPr bwMode="auto">
          <a:xfrm>
            <a:off x="666750"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6" name="transparency2"/>
          <p:cNvSpPr>
            <a:spLocks noChangeArrowheads="1"/>
          </p:cNvSpPr>
          <p:nvPr/>
        </p:nvSpPr>
        <p:spPr bwMode="auto">
          <a:xfrm>
            <a:off x="3203575" y="1757363"/>
            <a:ext cx="2603500" cy="2598737"/>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7" name="download_button2"/>
          <p:cNvSpPr>
            <a:spLocks noChangeArrowheads="1"/>
          </p:cNvSpPr>
          <p:nvPr/>
        </p:nvSpPr>
        <p:spPr bwMode="auto">
          <a:xfrm>
            <a:off x="3538538"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8" name="transparency3"/>
          <p:cNvSpPr>
            <a:spLocks noChangeArrowheads="1"/>
          </p:cNvSpPr>
          <p:nvPr/>
        </p:nvSpPr>
        <p:spPr bwMode="auto">
          <a:xfrm>
            <a:off x="6011863" y="1749425"/>
            <a:ext cx="2603500" cy="2598738"/>
          </a:xfrm>
          <a:prstGeom prst="rect">
            <a:avLst/>
          </a:prstGeom>
          <a:solidFill>
            <a:schemeClr val="bg1"/>
          </a:solidFill>
          <a:ln w="19050">
            <a:solidFill>
              <a:srgbClr val="CACACA"/>
            </a:solidFill>
            <a:miter lim="400000"/>
          </a:ln>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mn-cs"/>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fontAlgn="auto" hangingPunct="1">
              <a:spcBef>
                <a:spcPct val="0"/>
              </a:spcBef>
              <a:spcAft>
                <a:spcPct val="0"/>
              </a:spcAft>
              <a:defRPr/>
            </a:pPr>
            <a:endParaRPr lang="en-US" altLang="en-US" sz="1800">
              <a:latin typeface="Trebuchet MS"/>
              <a:cs typeface="Trebuchet MS"/>
            </a:endParaRPr>
          </a:p>
        </p:txBody>
      </p:sp>
      <p:sp>
        <p:nvSpPr>
          <p:cNvPr id="19" name="download_button3"/>
          <p:cNvSpPr>
            <a:spLocks noChangeArrowheads="1"/>
          </p:cNvSpPr>
          <p:nvPr/>
        </p:nvSpPr>
        <p:spPr bwMode="auto">
          <a:xfrm>
            <a:off x="6354763" y="3895725"/>
            <a:ext cx="1933575" cy="447675"/>
          </a:xfrm>
          <a:prstGeom prst="rect">
            <a:avLst/>
          </a:prstGeom>
          <a:solidFill>
            <a:schemeClr val="bg1">
              <a:lumMod val="95000"/>
            </a:schemeClr>
          </a:solidFill>
          <a:ln w="19050">
            <a:solidFill>
              <a:schemeClr val="bg1">
                <a:lumMod val="75000"/>
              </a:schemeClr>
            </a:solidFill>
            <a:miter lim="400000"/>
          </a:ln>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algn="ctr" fontAlgn="auto">
              <a:spcBef>
                <a:spcPct val="0"/>
              </a:spcBef>
              <a:spcAft>
                <a:spcPct val="0"/>
              </a:spcAft>
              <a:defRPr/>
            </a:pPr>
            <a:r>
              <a:rPr lang="en-US" sz="1200" b="1">
                <a:latin typeface="Trebuchet MS"/>
                <a:ea typeface="ＭＳ Ｐゴシック" charset="0"/>
                <a:cs typeface="ＭＳ Ｐゴシック" charset="0"/>
              </a:rPr>
              <a:t>Download</a:t>
            </a:r>
          </a:p>
        </p:txBody>
      </p:sp>
      <p:sp>
        <p:nvSpPr>
          <p:cNvPr id="11" name="stat_context"/>
          <p:cNvSpPr>
            <a:spLocks noGrp="1"/>
          </p:cNvSpPr>
          <p:nvPr>
            <p:ph type="body" sz="quarter" idx="11"/>
          </p:nvPr>
        </p:nvSpPr>
        <p:spPr>
          <a:xfrm>
            <a:off x="347663" y="1062038"/>
            <a:ext cx="8207375" cy="64293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4" name="stat_follow_on1"/>
          <p:cNvSpPr>
            <a:spLocks noGrp="1"/>
          </p:cNvSpPr>
          <p:nvPr>
            <p:ph type="body" sz="quarter" idx="15"/>
          </p:nvPr>
        </p:nvSpPr>
        <p:spPr>
          <a:xfrm>
            <a:off x="445815" y="3076575"/>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26" name="file_icon1"/>
          <p:cNvSpPr>
            <a:spLocks noGrp="1"/>
          </p:cNvSpPr>
          <p:nvPr>
            <p:ph type="pic" sz="quarter" idx="16"/>
          </p:nvPr>
        </p:nvSpPr>
        <p:spPr>
          <a:xfrm>
            <a:off x="1199828" y="2003424"/>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14" name="stat_follow_on2"/>
          <p:cNvSpPr>
            <a:spLocks noGrp="1"/>
          </p:cNvSpPr>
          <p:nvPr>
            <p:ph type="body" sz="quarter" idx="18"/>
          </p:nvPr>
        </p:nvSpPr>
        <p:spPr>
          <a:xfrm>
            <a:off x="3352279" y="3055144"/>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15" name="file_icon2"/>
          <p:cNvSpPr>
            <a:spLocks noGrp="1"/>
          </p:cNvSpPr>
          <p:nvPr>
            <p:ph type="pic" sz="quarter" idx="19"/>
          </p:nvPr>
        </p:nvSpPr>
        <p:spPr>
          <a:xfrm>
            <a:off x="4071797" y="1995686"/>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20" name="stat_follow_on3"/>
          <p:cNvSpPr>
            <a:spLocks noGrp="1"/>
          </p:cNvSpPr>
          <p:nvPr>
            <p:ph type="body" sz="quarter" idx="20"/>
          </p:nvPr>
        </p:nvSpPr>
        <p:spPr>
          <a:xfrm>
            <a:off x="6134447" y="3076575"/>
            <a:ext cx="2306638" cy="581025"/>
          </a:xfrm>
          <a:prstGeom prst="rect">
            <a:avLst/>
          </a:prstGeom>
        </p:spPr>
        <p:txBody>
          <a:bodyPr/>
          <a:lstStyle>
            <a:lvl1pPr marL="0" indent="0" algn="ctr">
              <a:buNone/>
              <a:defRPr sz="1200">
                <a:latin typeface="Trebuchet MS"/>
                <a:cs typeface="Trebuchet MS"/>
              </a:defRPr>
            </a:lvl1pPr>
          </a:lstStyle>
          <a:p>
            <a:pPr lvl="0"/>
            <a:r>
              <a:rPr lang="en-US" altLang="zh-CN" smtClean="0"/>
              <a:t>Edit Master text styles</a:t>
            </a:r>
          </a:p>
        </p:txBody>
      </p:sp>
      <p:sp>
        <p:nvSpPr>
          <p:cNvPr id="21" name="file_icon3"/>
          <p:cNvSpPr>
            <a:spLocks noGrp="1"/>
          </p:cNvSpPr>
          <p:nvPr>
            <p:ph type="pic" sz="quarter" idx="21"/>
          </p:nvPr>
        </p:nvSpPr>
        <p:spPr>
          <a:xfrm>
            <a:off x="6888460" y="2003424"/>
            <a:ext cx="867600" cy="866775"/>
          </a:xfrm>
          <a:prstGeom prst="rect">
            <a:avLst/>
          </a:prstGeom>
        </p:spPr>
        <p:txBody>
          <a:bodyPr/>
          <a:lstStyle>
            <a:lvl1pPr marL="0" indent="0">
              <a:buNone/>
              <a:defRPr sz="1400" baseline="0">
                <a:latin typeface="Trebuchet MS"/>
                <a:cs typeface="Trebuchet MS"/>
              </a:defRPr>
            </a:lvl1pPr>
          </a:lstStyle>
          <a:p>
            <a:pPr lvl="0"/>
            <a:r>
              <a:rPr lang="en-US" altLang="zh-CN" noProof="0" smtClean="0"/>
              <a:t>Click icon to add picture</a:t>
            </a:r>
            <a:endParaRPr lang="en-GB" noProof="0"/>
          </a:p>
        </p:txBody>
      </p:sp>
      <p:sp>
        <p:nvSpPr>
          <p:cNvPr id="23" name="go_to_button"/>
          <p:cNvSpPr>
            <a:spLocks noGrp="1"/>
          </p:cNvSpPr>
          <p:nvPr>
            <p:ph type="body" sz="quarter" idx="23"/>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7"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011384991"/>
      </p:ext>
    </p:extLst>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quadrant">
    <p:spTree>
      <p:nvGrpSpPr>
        <p:cNvPr id="1" name=""/>
        <p:cNvGrpSpPr/>
        <p:nvPr/>
      </p:nvGrpSpPr>
      <p:grpSpPr>
        <a:xfrm>
          <a:off x="0" y="0"/>
          <a:ext cx="0" cy="0"/>
        </a:xfrm>
      </p:grpSpPr>
      <p:sp>
        <p:nvSpPr>
          <p:cNvPr id="9" name="Rectangle"/>
          <p:cNvSpPr>
            <a:spLocks noChangeArrowheads="1"/>
          </p:cNvSpPr>
          <p:nvPr/>
        </p:nvSpPr>
        <p:spPr bwMode="auto">
          <a:xfrm>
            <a:off x="346075" y="1150938"/>
            <a:ext cx="3887788" cy="154781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0" name="Rectangle"/>
          <p:cNvSpPr>
            <a:spLocks noChangeArrowheads="1"/>
          </p:cNvSpPr>
          <p:nvPr/>
        </p:nvSpPr>
        <p:spPr bwMode="auto">
          <a:xfrm>
            <a:off x="336550" y="2851150"/>
            <a:ext cx="3887788" cy="154781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1" name="Rectangle"/>
          <p:cNvSpPr>
            <a:spLocks noChangeArrowheads="1"/>
          </p:cNvSpPr>
          <p:nvPr/>
        </p:nvSpPr>
        <p:spPr bwMode="auto">
          <a:xfrm>
            <a:off x="4676775" y="1150938"/>
            <a:ext cx="3887788" cy="1547812"/>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2" name="Rectangle"/>
          <p:cNvSpPr>
            <a:spLocks noChangeArrowheads="1"/>
          </p:cNvSpPr>
          <p:nvPr/>
        </p:nvSpPr>
        <p:spPr bwMode="auto">
          <a:xfrm>
            <a:off x="4667250" y="2851150"/>
            <a:ext cx="3887788" cy="1547813"/>
          </a:xfrm>
          <a:prstGeom prst="rect">
            <a:avLst/>
          </a:prstGeom>
          <a:noFill/>
          <a:ln w="19050">
            <a:solidFill>
              <a:srgbClr val="CACACA">
                <a:alpha val="30000"/>
              </a:srgbClr>
            </a:solidFill>
            <a:miter lim="400000"/>
          </a:ln>
          <a:extLst>
            <a:ext uri="{909E8E84-426E-40DD-AFC4-6F175D3DCCD1}">
              <a14:hiddenFill xmlns:a14="http://schemas.microsoft.com/office/drawing/2010/main">
                <a:solidFill>
                  <a:srgbClr val="FFFFFF"/>
                </a:solidFill>
              </a14:hiddenFill>
            </a:ext>
          </a:extLst>
        </p:spPr>
        <p:txBody>
          <a:bodyPr lIns="45719" rIns="45719" anchor="ctr"/>
          <a:lstStyle>
            <a:defPPr>
              <a:defRPr lang="en-US"/>
            </a:defPPr>
            <a:lvl1pPr marL="0" algn="l" defTabSz="914400" rtl="0" eaLnBrk="1" fontAlgn="base" latinLnBrk="0" hangingPunct="1">
              <a:spcBef>
                <a:spcPct val="0"/>
              </a:spcBef>
              <a:spcAft>
                <a:spcPct val="0"/>
              </a:spcAft>
              <a:defRPr sz="1800" kern="1200">
                <a:solidFill>
                  <a:schemeClr val="tx1"/>
                </a:solidFill>
                <a:latin typeface="+mn-lt"/>
                <a:ea typeface="+mn-ea"/>
                <a:cs typeface="+mn-cs"/>
              </a:defRPr>
            </a:lvl1pPr>
            <a:lvl2pPr marL="457200" algn="l" defTabSz="914400" rtl="0" eaLnBrk="1" fontAlgn="base" latinLnBrk="0" hangingPunct="1">
              <a:spcBef>
                <a:spcPct val="0"/>
              </a:spcBef>
              <a:spcAft>
                <a:spcPct val="0"/>
              </a:spcAft>
              <a:defRPr sz="1800" kern="1200">
                <a:solidFill>
                  <a:schemeClr val="tx1"/>
                </a:solidFill>
                <a:latin typeface="+mn-lt"/>
                <a:ea typeface="+mn-ea"/>
                <a:cs typeface="+mn-cs"/>
              </a:defRPr>
            </a:lvl2pPr>
            <a:lvl3pPr marL="914400" algn="l" defTabSz="914400" rtl="0" eaLnBrk="1" fontAlgn="base" latinLnBrk="0" hangingPunct="1">
              <a:spcBef>
                <a:spcPct val="0"/>
              </a:spcBef>
              <a:spcAft>
                <a:spcPct val="0"/>
              </a:spcAft>
              <a:defRPr sz="1800" kern="1200">
                <a:solidFill>
                  <a:schemeClr val="tx1"/>
                </a:solidFill>
                <a:latin typeface="+mn-lt"/>
                <a:ea typeface="+mn-ea"/>
                <a:cs typeface="+mn-cs"/>
              </a:defRPr>
            </a:lvl3pPr>
            <a:lvl4pPr marL="1371600" algn="l" defTabSz="914400" rtl="0" eaLnBrk="1" fontAlgn="base" latinLnBrk="0" hangingPunct="1">
              <a:spcBef>
                <a:spcPct val="0"/>
              </a:spcBef>
              <a:spcAft>
                <a:spcPct val="0"/>
              </a:spcAft>
              <a:defRPr sz="1800" kern="1200">
                <a:solidFill>
                  <a:schemeClr val="tx1"/>
                </a:solidFill>
                <a:latin typeface="+mn-lt"/>
                <a:ea typeface="+mn-ea"/>
                <a:cs typeface="+mn-cs"/>
              </a:defRPr>
            </a:lvl4pPr>
            <a:lvl5pPr marL="1828800" algn="l" defTabSz="914400" rtl="0" eaLnBrk="1" fontAlgn="base" latinLnBrk="0" hangingPunct="1">
              <a:spcBef>
                <a:spcPct val="0"/>
              </a:spcBef>
              <a:spcAft>
                <a:spcPct val="0"/>
              </a:spcAft>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stStyle>
          <a:p>
            <a:pPr fontAlgn="auto">
              <a:spcBef>
                <a:spcPct val="0"/>
              </a:spcBef>
              <a:spcAft>
                <a:spcPct val="0"/>
              </a:spcAft>
              <a:defRPr/>
            </a:pPr>
            <a:endParaRPr lang="en-US">
              <a:latin typeface="Trebuchet MS"/>
              <a:ea typeface="Trebuchet MS"/>
              <a:cs typeface="Trebuchet MS"/>
            </a:endParaRPr>
          </a:p>
        </p:txBody>
      </p:sp>
      <p:sp>
        <p:nvSpPr>
          <p:cNvPr id="13" name="column_text1"/>
          <p:cNvSpPr>
            <a:spLocks noGrp="1"/>
          </p:cNvSpPr>
          <p:nvPr>
            <p:ph type="body" sz="quarter" idx="11"/>
          </p:nvPr>
        </p:nvSpPr>
        <p:spPr>
          <a:xfrm>
            <a:off x="395536" y="1189883"/>
            <a:ext cx="3852000" cy="145387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4" name="column_text2"/>
          <p:cNvSpPr>
            <a:spLocks noGrp="1"/>
          </p:cNvSpPr>
          <p:nvPr>
            <p:ph type="body" sz="quarter" idx="12"/>
          </p:nvPr>
        </p:nvSpPr>
        <p:spPr>
          <a:xfrm>
            <a:off x="4716016" y="1203598"/>
            <a:ext cx="3852000" cy="1440160"/>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5" name="column_text3"/>
          <p:cNvSpPr>
            <a:spLocks noGrp="1"/>
          </p:cNvSpPr>
          <p:nvPr>
            <p:ph type="body" sz="quarter" idx="13"/>
          </p:nvPr>
        </p:nvSpPr>
        <p:spPr>
          <a:xfrm>
            <a:off x="395536" y="2904360"/>
            <a:ext cx="3852000" cy="139558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6" name="column_text4"/>
          <p:cNvSpPr>
            <a:spLocks noGrp="1"/>
          </p:cNvSpPr>
          <p:nvPr>
            <p:ph type="body" sz="quarter" idx="14"/>
          </p:nvPr>
        </p:nvSpPr>
        <p:spPr>
          <a:xfrm>
            <a:off x="4716016" y="2918075"/>
            <a:ext cx="3852000" cy="1381867"/>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2" name="base_and_source"/>
          <p:cNvSpPr>
            <a:spLocks noGrp="1"/>
          </p:cNvSpPr>
          <p:nvPr>
            <p:ph type="body" sz="quarter" idx="20"/>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3"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Tree>
    <p:extLst>
      <p:ext uri="{BB962C8B-B14F-4D97-AF65-F5344CB8AC3E}">
        <p14:creationId xmlns:p14="http://schemas.microsoft.com/office/powerpoint/2010/main" val="3607350288"/>
      </p:ext>
    </p:extLst>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block-two-col-media">
    <p:spTree>
      <p:nvGrpSpPr>
        <p:cNvPr id="1" name=""/>
        <p:cNvGrpSpPr/>
        <p:nvPr/>
      </p:nvGrpSpPr>
      <p:grpSpPr>
        <a:xfrm>
          <a:off x="0" y="0"/>
          <a:ext cx="0" cy="0"/>
        </a:xfrm>
      </p:grpSpPr>
      <p:sp>
        <p:nvSpPr>
          <p:cNvPr id="14" name="image_border1"/>
          <p:cNvSpPr/>
          <p:nvPr/>
        </p:nvSpPr>
        <p:spPr>
          <a:xfrm>
            <a:off x="333375" y="1617663"/>
            <a:ext cx="3517900" cy="236855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5" name="image_border2"/>
          <p:cNvSpPr/>
          <p:nvPr/>
        </p:nvSpPr>
        <p:spPr>
          <a:xfrm>
            <a:off x="4572000" y="1617663"/>
            <a:ext cx="3519488" cy="2368550"/>
          </a:xfrm>
          <a:prstGeom prst="rect">
            <a:avLst/>
          </a:prstGeom>
          <a:noFill/>
          <a:ln w="19050">
            <a:solidFill>
              <a:srgbClr val="CACACA">
                <a:alpha val="30000"/>
              </a:srgbClr>
            </a:solid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algn="ctr">
              <a:defRPr/>
            </a:pPr>
            <a:endParaRPr lang="en-US">
              <a:latin typeface="Trebuchet MS"/>
              <a:ea typeface="Trebuchet MS"/>
              <a:cs typeface="Trebuchet MS"/>
            </a:endParaRPr>
          </a:p>
        </p:txBody>
      </p:sp>
      <p:sp>
        <p:nvSpPr>
          <p:cNvPr id="10" name="callout_image1"/>
          <p:cNvSpPr>
            <a:spLocks noGrp="1"/>
          </p:cNvSpPr>
          <p:nvPr>
            <p:ph type="pic" sz="quarter" idx="13"/>
          </p:nvPr>
        </p:nvSpPr>
        <p:spPr>
          <a:xfrm>
            <a:off x="349251" y="1635646"/>
            <a:ext cx="3502669" cy="23506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6" name="callout_image2"/>
          <p:cNvSpPr>
            <a:spLocks noGrp="1"/>
          </p:cNvSpPr>
          <p:nvPr>
            <p:ph type="pic" sz="quarter" idx="17"/>
          </p:nvPr>
        </p:nvSpPr>
        <p:spPr>
          <a:xfrm>
            <a:off x="4588322" y="1635646"/>
            <a:ext cx="3502669" cy="2350663"/>
          </a:xfrm>
          <a:prstGeom prst="rect">
            <a:avLst/>
          </a:prstGeom>
        </p:spPr>
        <p:txBody>
          <a:bodyPr/>
          <a:lstStyle>
            <a:lvl1pPr>
              <a:defRPr sz="1600">
                <a:latin typeface="Trebuchet MS"/>
                <a:cs typeface="Trebuchet MS"/>
              </a:defRPr>
            </a:lvl1pPr>
          </a:lstStyle>
          <a:p>
            <a:pPr lvl="0"/>
            <a:r>
              <a:rPr lang="en-US" altLang="zh-CN" noProof="0" smtClean="0"/>
              <a:t>Click icon to add picture</a:t>
            </a:r>
            <a:endParaRPr lang="en-GB" noProof="0"/>
          </a:p>
        </p:txBody>
      </p:sp>
      <p:sp>
        <p:nvSpPr>
          <p:cNvPr id="11" name="media_caption1"/>
          <p:cNvSpPr>
            <a:spLocks noGrp="1"/>
          </p:cNvSpPr>
          <p:nvPr>
            <p:ph type="body" sz="quarter" idx="14"/>
          </p:nvPr>
        </p:nvSpPr>
        <p:spPr>
          <a:xfrm>
            <a:off x="333375" y="4012369"/>
            <a:ext cx="3518545" cy="503597"/>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2" name="media_caption2"/>
          <p:cNvSpPr>
            <a:spLocks noGrp="1"/>
          </p:cNvSpPr>
          <p:nvPr>
            <p:ph type="body" sz="quarter" idx="19"/>
          </p:nvPr>
        </p:nvSpPr>
        <p:spPr>
          <a:xfrm>
            <a:off x="4572446" y="4011910"/>
            <a:ext cx="3518545" cy="520878"/>
          </a:xfrm>
          <a:prstGeom prst="rect">
            <a:avLst/>
          </a:prstGeom>
        </p:spPr>
        <p:txBody>
          <a:bodyPr lIns="0" rIns="0"/>
          <a:lstStyle>
            <a:lvl1pPr marL="0" indent="0">
              <a:buNone/>
              <a:defRPr sz="1000" i="0">
                <a:solidFill>
                  <a:srgbClr val="7F7F7F"/>
                </a:solidFill>
                <a:latin typeface="Trebuchet MS"/>
                <a:cs typeface="Trebuchet MS"/>
              </a:defRPr>
            </a:lvl1pPr>
          </a:lstStyle>
          <a:p>
            <a:pPr lvl="0"/>
            <a:r>
              <a:rPr lang="en-US" altLang="zh-CN" smtClean="0"/>
              <a:t>Edit Master text styles</a:t>
            </a:r>
          </a:p>
        </p:txBody>
      </p:sp>
      <p:sp>
        <p:nvSpPr>
          <p:cNvPr id="13" name="stat_context"/>
          <p:cNvSpPr>
            <a:spLocks noGrp="1"/>
          </p:cNvSpPr>
          <p:nvPr>
            <p:ph type="body" sz="quarter" idx="11"/>
          </p:nvPr>
        </p:nvSpPr>
        <p:spPr>
          <a:xfrm>
            <a:off x="333375" y="1058271"/>
            <a:ext cx="8198024" cy="438912"/>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18" name="title"/>
          <p:cNvSpPr>
            <a:spLocks noGrp="1"/>
          </p:cNvSpPr>
          <p:nvPr>
            <p:ph type="title"/>
          </p:nvPr>
        </p:nvSpPr>
        <p:spPr>
          <a:xfrm>
            <a:off x="349200" y="349200"/>
            <a:ext cx="8280000" cy="612000"/>
          </a:xfrm>
          <a:prstGeom prst="rect">
            <a:avLst/>
          </a:prstGeom>
        </p:spPr>
        <p:txBody>
          <a:bodyPr lIns="0" tIns="46800" rIns="0" bIns="46800"/>
          <a:lstStyle>
            <a:lvl1pPr>
              <a:defRPr sz="1600">
                <a:latin typeface="Trebuchet MS"/>
                <a:cs typeface="Trebuchet MS"/>
              </a:defRPr>
            </a:lvl1pPr>
          </a:lstStyle>
          <a:p>
            <a:r>
              <a:rPr lang="en-US" altLang="zh-CN" smtClean="0"/>
              <a:t>Click to edit Master title style</a:t>
            </a:r>
            <a:endParaRPr lang="en-GB"/>
          </a:p>
        </p:txBody>
      </p:sp>
      <p:sp>
        <p:nvSpPr>
          <p:cNvPr id="17" name="go_to_button"/>
          <p:cNvSpPr>
            <a:spLocks noGrp="1"/>
          </p:cNvSpPr>
          <p:nvPr>
            <p:ph type="body" sz="quarter" idx="16"/>
          </p:nvPr>
        </p:nvSpPr>
        <p:spPr>
          <a:xfrm>
            <a:off x="7315200" y="4851937"/>
            <a:ext cx="1469072" cy="215365"/>
          </a:xfrm>
          <a:prstGeom prst="rect">
            <a:avLst/>
          </a:prstGeom>
        </p:spPr>
        <p:txBody>
          <a:bodyPr lIns="0" rIns="0"/>
          <a:lstStyle>
            <a:lvl1pPr marL="0" indent="0" algn="r">
              <a:spcBef>
                <a:spcPct val="0"/>
              </a:spcBef>
              <a:buNone/>
              <a:defRPr sz="800" i="1">
                <a:solidFill>
                  <a:srgbClr val="7F7F7F"/>
                </a:solidFill>
                <a:latin typeface="Trebuchet MS"/>
                <a:cs typeface="Trebuchet MS"/>
              </a:defRPr>
            </a:lvl1pPr>
          </a:lstStyle>
          <a:p>
            <a:pPr lvl="0"/>
            <a:r>
              <a:rPr lang="en-US" altLang="zh-CN" smtClean="0"/>
              <a:t>Edit Master text styles</a:t>
            </a:r>
          </a:p>
        </p:txBody>
      </p:sp>
      <p:sp>
        <p:nvSpPr>
          <p:cNvPr id="21" name="base_and_source"/>
          <p:cNvSpPr>
            <a:spLocks noGrp="1"/>
          </p:cNvSpPr>
          <p:nvPr>
            <p:ph type="body" sz="quarter" idx="12"/>
          </p:nvPr>
        </p:nvSpPr>
        <p:spPr>
          <a:xfrm>
            <a:off x="349200" y="4528800"/>
            <a:ext cx="6840000" cy="540000"/>
          </a:xfrm>
          <a:prstGeom prst="rect">
            <a:avLst/>
          </a:prstGeom>
        </p:spPr>
        <p:txBody>
          <a:bodyPr lIns="0" rIns="0" anchor="b"/>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lvl="0"/>
            <a:r>
              <a:rPr lang="en-US" altLang="zh-CN" smtClean="0"/>
              <a:t>Edit Master text styles</a:t>
            </a:r>
          </a:p>
        </p:txBody>
      </p:sp>
      <p:sp>
        <p:nvSpPr>
          <p:cNvPr id="22" name="callout_social1"/>
          <p:cNvSpPr>
            <a:spLocks noGrp="1"/>
          </p:cNvSpPr>
          <p:nvPr>
            <p:ph type="body" sz="quarter" idx="18"/>
          </p:nvPr>
        </p:nvSpPr>
        <p:spPr>
          <a:xfrm>
            <a:off x="359491" y="1648788"/>
            <a:ext cx="3491783" cy="2337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
        <p:nvSpPr>
          <p:cNvPr id="23" name="callout_social2"/>
          <p:cNvSpPr>
            <a:spLocks noGrp="1"/>
          </p:cNvSpPr>
          <p:nvPr>
            <p:ph type="body" sz="quarter" idx="20"/>
          </p:nvPr>
        </p:nvSpPr>
        <p:spPr>
          <a:xfrm>
            <a:off x="4587676" y="1642264"/>
            <a:ext cx="3491783" cy="2337425"/>
          </a:xfrm>
          <a:prstGeom prst="rect">
            <a:avLst/>
          </a:prstGeom>
        </p:spPr>
        <p:txBody>
          <a:bodyPr lIns="0" tIns="0" rIns="0" bIns="0"/>
          <a:lstStyle>
            <a:lvl1pPr marL="0" indent="0">
              <a:buNone/>
              <a:defRPr sz="1200">
                <a:latin typeface="Trebuchet MS"/>
                <a:cs typeface="Trebuchet MS"/>
              </a:defRPr>
            </a:lvl1pPr>
          </a:lstStyle>
          <a:p>
            <a:pPr lvl="0"/>
            <a:r>
              <a:rPr lang="en-US" altLang="zh-CN" smtClean="0"/>
              <a:t>Edit Master text styles</a:t>
            </a:r>
          </a:p>
        </p:txBody>
      </p:sp>
    </p:spTree>
    <p:extLst>
      <p:ext uri="{BB962C8B-B14F-4D97-AF65-F5344CB8AC3E}">
        <p14:creationId xmlns:p14="http://schemas.microsoft.com/office/powerpoint/2010/main" val="550993075"/>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slideLayout" Target="../slideLayouts/slideLayout26.xml" /><Relationship Id="rId16" Type="http://schemas.openxmlformats.org/officeDocument/2006/relationships/slideLayout" Target="../slideLayouts/slideLayout27.xml" /><Relationship Id="rId17" Type="http://schemas.openxmlformats.org/officeDocument/2006/relationships/slideLayout" Target="../slideLayouts/slideLayout28.xml" /><Relationship Id="rId18" Type="http://schemas.openxmlformats.org/officeDocument/2006/relationships/slideLayout" Target="../slideLayouts/slideLayout29.xml" /><Relationship Id="rId19" Type="http://schemas.openxmlformats.org/officeDocument/2006/relationships/slideLayout" Target="../slideLayouts/slideLayout30.xml" /><Relationship Id="rId2" Type="http://schemas.openxmlformats.org/officeDocument/2006/relationships/slideLayout" Target="../slideLayouts/slideLayout13.xml" /><Relationship Id="rId20" Type="http://schemas.openxmlformats.org/officeDocument/2006/relationships/slideLayout" Target="../slideLayouts/slideLayout31.xml" /><Relationship Id="rId21" Type="http://schemas.openxmlformats.org/officeDocument/2006/relationships/slideLayout" Target="../slideLayouts/slideLayout32.xml" /><Relationship Id="rId22" Type="http://schemas.openxmlformats.org/officeDocument/2006/relationships/slideLayout" Target="../slideLayouts/slideLayout33.xml" /><Relationship Id="rId23" Type="http://schemas.openxmlformats.org/officeDocument/2006/relationships/slideLayout" Target="../slideLayouts/slideLayout34.xml" /><Relationship Id="rId24" Type="http://schemas.openxmlformats.org/officeDocument/2006/relationships/slideLayout" Target="../slideLayouts/slideLayout35.xml" /><Relationship Id="rId25" Type="http://schemas.openxmlformats.org/officeDocument/2006/relationships/slideLayout" Target="../slideLayouts/slideLayout36.xml" /><Relationship Id="rId26" Type="http://schemas.openxmlformats.org/officeDocument/2006/relationships/slideLayout" Target="../slideLayouts/slideLayout37.xml" /><Relationship Id="rId27" Type="http://schemas.openxmlformats.org/officeDocument/2006/relationships/slideLayout" Target="../slideLayouts/slideLayout38.xml" /><Relationship Id="rId28" Type="http://schemas.openxmlformats.org/officeDocument/2006/relationships/slideLayout" Target="../slideLayouts/slideLayout39.xml" /><Relationship Id="rId29" Type="http://schemas.openxmlformats.org/officeDocument/2006/relationships/slideLayout" Target="../slideLayouts/slideLayout40.xml" /><Relationship Id="rId3" Type="http://schemas.openxmlformats.org/officeDocument/2006/relationships/slideLayout" Target="../slideLayouts/slideLayout14.xml" /><Relationship Id="rId30" Type="http://schemas.openxmlformats.org/officeDocument/2006/relationships/slideLayout" Target="../slideLayouts/slideLayout41.xml" /><Relationship Id="rId31" Type="http://schemas.openxmlformats.org/officeDocument/2006/relationships/slideLayout" Target="../slideLayouts/slideLayout42.xml" /><Relationship Id="rId32" Type="http://schemas.openxmlformats.org/officeDocument/2006/relationships/slideLayout" Target="../slideLayouts/slideLayout43.xml" /><Relationship Id="rId33" Type="http://schemas.openxmlformats.org/officeDocument/2006/relationships/slideLayout" Target="../slideLayouts/slideLayout44.xml" /><Relationship Id="rId34" Type="http://schemas.openxmlformats.org/officeDocument/2006/relationships/slideLayout" Target="../slideLayouts/slideLayout45.xml" /><Relationship Id="rId35" Type="http://schemas.openxmlformats.org/officeDocument/2006/relationships/slideLayout" Target="../slideLayouts/slideLayout46.xml" /><Relationship Id="rId36" Type="http://schemas.openxmlformats.org/officeDocument/2006/relationships/slideLayout" Target="../slideLayouts/slideLayout47.xml" /><Relationship Id="rId37" Type="http://schemas.openxmlformats.org/officeDocument/2006/relationships/slideLayout" Target="../slideLayouts/slideLayout48.xml" /><Relationship Id="rId38" Type="http://schemas.openxmlformats.org/officeDocument/2006/relationships/slideLayout" Target="../slideLayouts/slideLayout49.xml" /><Relationship Id="rId39" Type="http://schemas.openxmlformats.org/officeDocument/2006/relationships/slideLayout" Target="../slideLayouts/slideLayout50.xml" /><Relationship Id="rId4" Type="http://schemas.openxmlformats.org/officeDocument/2006/relationships/slideLayout" Target="../slideLayouts/slideLayout15.xml" /><Relationship Id="rId40" Type="http://schemas.openxmlformats.org/officeDocument/2006/relationships/slideLayout" Target="../slideLayouts/slideLayout51.xml" /><Relationship Id="rId41" Type="http://schemas.openxmlformats.org/officeDocument/2006/relationships/slideLayout" Target="../slideLayouts/slideLayout52.xml" /><Relationship Id="rId42" Type="http://schemas.openxmlformats.org/officeDocument/2006/relationships/slideLayout" Target="../slideLayouts/slideLayout53.xml" /><Relationship Id="rId43" Type="http://schemas.openxmlformats.org/officeDocument/2006/relationships/slideLayout" Target="../slideLayouts/slideLayout54.xml" /><Relationship Id="rId44" Type="http://schemas.openxmlformats.org/officeDocument/2006/relationships/slideLayout" Target="../slideLayouts/slideLayout55.xml" /><Relationship Id="rId45" Type="http://schemas.openxmlformats.org/officeDocument/2006/relationships/slideLayout" Target="../slideLayouts/slideLayout56.xml" /><Relationship Id="rId46" Type="http://schemas.openxmlformats.org/officeDocument/2006/relationships/slideLayout" Target="../slideLayouts/slideLayout57.xml" /><Relationship Id="rId47" Type="http://schemas.openxmlformats.org/officeDocument/2006/relationships/slideLayout" Target="../slideLayouts/slideLayout58.xml" /><Relationship Id="rId48" Type="http://schemas.openxmlformats.org/officeDocument/2006/relationships/slideLayout" Target="../slideLayouts/slideLayout59.xml" /><Relationship Id="rId49" Type="http://schemas.openxmlformats.org/officeDocument/2006/relationships/image" Target="../media/image2.png" /><Relationship Id="rId5" Type="http://schemas.openxmlformats.org/officeDocument/2006/relationships/slideLayout" Target="../slideLayouts/slideLayout16.xml" /><Relationship Id="rId50" Type="http://schemas.openxmlformats.org/officeDocument/2006/relationships/theme" Target="../theme/theme2.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2"/>
            <a:ext cx="21336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8FD0B7A-F5DD-4F40-B4CB-3B2C354B893A}" type="datetimeFigureOut">
              <a:rPr lang="en-US" smtClean="0"/>
              <a:t>11/7/2009</a:t>
            </a:fld>
            <a:endParaRPr lang="en-US"/>
          </a:p>
        </p:txBody>
      </p:sp>
      <p:sp>
        <p:nvSpPr>
          <p:cNvPr id="5" name="Footer Placeholder 4"/>
          <p:cNvSpPr>
            <a:spLocks noGrp="1"/>
          </p:cNvSpPr>
          <p:nvPr>
            <p:ph type="ftr" sz="quarter" idx="3"/>
          </p:nvPr>
        </p:nvSpPr>
        <p:spPr>
          <a:xfrm>
            <a:off x="3124200" y="4767262"/>
            <a:ext cx="28956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2"/>
            <a:ext cx="21336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3AE1883-0942-4AA3-9DB2-9C7C3A0314B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2" indent="-214312"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2"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49">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4832" r:id="rId3"/>
    <p:sldLayoutId id="2147484833" r:id="rId4"/>
    <p:sldLayoutId id="2147484869" r:id="rId5"/>
    <p:sldLayoutId id="2147484879" r:id="rId6"/>
    <p:sldLayoutId id="2147484880" r:id="rId7"/>
    <p:sldLayoutId id="2147484882" r:id="rId8"/>
    <p:sldLayoutId id="2147484883" r:id="rId9"/>
    <p:sldLayoutId id="2147484884" r:id="rId10"/>
    <p:sldLayoutId id="2147484885" r:id="rId11"/>
    <p:sldLayoutId id="2147484886" r:id="rId12"/>
    <p:sldLayoutId id="2147484887" r:id="rId13"/>
    <p:sldLayoutId id="2147484888" r:id="rId14"/>
    <p:sldLayoutId id="2147484889" r:id="rId15"/>
    <p:sldLayoutId id="2147484890" r:id="rId16"/>
    <p:sldLayoutId id="2147484891" r:id="rId17"/>
    <p:sldLayoutId id="2147484892" r:id="rId18"/>
    <p:sldLayoutId id="2147484893" r:id="rId19"/>
    <p:sldLayoutId id="2147484894" r:id="rId20"/>
    <p:sldLayoutId id="2147484895" r:id="rId21"/>
    <p:sldLayoutId id="2147484896" r:id="rId22"/>
    <p:sldLayoutId id="2147484897" r:id="rId23"/>
    <p:sldLayoutId id="2147484898" r:id="rId24"/>
    <p:sldLayoutId id="2147484899" r:id="rId25"/>
    <p:sldLayoutId id="2147484900" r:id="rId26"/>
    <p:sldLayoutId id="2147484901" r:id="rId27"/>
    <p:sldLayoutId id="2147484902" r:id="rId28"/>
    <p:sldLayoutId id="2147484903" r:id="rId29"/>
    <p:sldLayoutId id="2147484904" r:id="rId30"/>
    <p:sldLayoutId id="2147484905" r:id="rId31"/>
    <p:sldLayoutId id="2147484906" r:id="rId32"/>
    <p:sldLayoutId id="2147484907" r:id="rId33"/>
    <p:sldLayoutId id="2147484908" r:id="rId34"/>
    <p:sldLayoutId id="2147484909" r:id="rId35"/>
    <p:sldLayoutId id="2147484910" r:id="rId36"/>
    <p:sldLayoutId id="2147484911" r:id="rId37"/>
    <p:sldLayoutId id="2147484912" r:id="rId38"/>
    <p:sldLayoutId id="2147484913" r:id="rId39"/>
    <p:sldLayoutId id="2147484914" r:id="rId40"/>
    <p:sldLayoutId id="2147484915" r:id="rId41"/>
    <p:sldLayoutId id="2147484916" r:id="rId42"/>
    <p:sldLayoutId id="2147484917" r:id="rId43"/>
    <p:sldLayoutId id="2147484918" r:id="rId44"/>
    <p:sldLayoutId id="2147484919" r:id="rId45"/>
    <p:sldLayoutId id="2147484920" r:id="rId46"/>
    <p:sldLayoutId id="2147484921" r:id="rId47"/>
    <p:sldLayoutId id="2147484922" r:id="rId48"/>
  </p:sldLayoutIdLst>
  <p:transition/>
  <p:timing/>
  <p:txStyles>
    <p:titleStyle>
      <a:lvl1pPr algn="l" rtl="0" eaLnBrk="1" fontAlgn="base" hangingPunct="1">
        <a:spcBef>
          <a:spcPct val="0"/>
        </a:spcBef>
        <a:spcAft>
          <a:spcPct val="0"/>
        </a:spcAft>
        <a:defRPr sz="2200" b="1" kern="1200">
          <a:solidFill>
            <a:schemeClr val="tx1"/>
          </a:solidFill>
          <a:latin typeface="Arial" pitchFamily="34" charset="0"/>
          <a:ea typeface="ＭＳ Ｐゴシック" charset="0"/>
          <a:cs typeface="Arial" pitchFamily="34" charset="0"/>
        </a:defRPr>
      </a:lvl1pPr>
      <a:lvl2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2pPr>
      <a:lvl3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3pPr>
      <a:lvl4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4pPr>
      <a:lvl5pPr algn="l" rtl="0" eaLnBrk="1" fontAlgn="base" hangingPunct="1">
        <a:spcBef>
          <a:spcPct val="0"/>
        </a:spcBef>
        <a:spcAft>
          <a:spcPct val="0"/>
        </a:spcAft>
        <a:defRPr sz="2200" b="1">
          <a:solidFill>
            <a:schemeClr val="tx1"/>
          </a:solidFill>
          <a:latin typeface="Arial" pitchFamily="34" charset="0"/>
          <a:ea typeface="ＭＳ Ｐゴシック" charset="0"/>
          <a:cs typeface="Arial" pitchFamily="34" charset="0"/>
        </a:defRPr>
      </a:lvl5pPr>
      <a:lvl6pPr marL="457200" algn="l" rtl="0" eaLnBrk="1" fontAlgn="base" hangingPunct="1">
        <a:spcBef>
          <a:spcPct val="0"/>
        </a:spcBef>
        <a:spcAft>
          <a:spcPct val="0"/>
        </a:spcAft>
        <a:defRPr sz="2200" b="1">
          <a:solidFill>
            <a:schemeClr val="tx1"/>
          </a:solidFill>
          <a:latin typeface="Arial" pitchFamily="34" charset="0"/>
          <a:cs typeface="Arial" pitchFamily="34" charset="0"/>
        </a:defRPr>
      </a:lvl6pPr>
      <a:lvl7pPr marL="914400" algn="l" rtl="0" eaLnBrk="1" fontAlgn="base" hangingPunct="1">
        <a:spcBef>
          <a:spcPct val="0"/>
        </a:spcBef>
        <a:spcAft>
          <a:spcPct val="0"/>
        </a:spcAft>
        <a:defRPr sz="2200" b="1">
          <a:solidFill>
            <a:schemeClr val="tx1"/>
          </a:solidFill>
          <a:latin typeface="Arial" pitchFamily="34" charset="0"/>
          <a:cs typeface="Arial" pitchFamily="34" charset="0"/>
        </a:defRPr>
      </a:lvl7pPr>
      <a:lvl8pPr marL="1371600" algn="l" rtl="0" eaLnBrk="1" fontAlgn="base" hangingPunct="1">
        <a:spcBef>
          <a:spcPct val="0"/>
        </a:spcBef>
        <a:spcAft>
          <a:spcPct val="0"/>
        </a:spcAft>
        <a:defRPr sz="2200" b="1">
          <a:solidFill>
            <a:schemeClr val="tx1"/>
          </a:solidFill>
          <a:latin typeface="Arial" pitchFamily="34" charset="0"/>
          <a:cs typeface="Arial" pitchFamily="34" charset="0"/>
        </a:defRPr>
      </a:lvl8pPr>
      <a:lvl9pPr marL="1828800" algn="l" rtl="0" eaLnBrk="1" fontAlgn="base" hangingPunct="1">
        <a:spcBef>
          <a:spcPct val="0"/>
        </a:spcBef>
        <a:spcAft>
          <a:spcPct val="0"/>
        </a:spcAft>
        <a:defRPr sz="2200" b="1">
          <a:solidFill>
            <a:schemeClr val="tx1"/>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Arial" pitchFamily="34" charset="0"/>
          <a:ea typeface="ＭＳ Ｐゴシック" charset="0"/>
          <a:cs typeface="Arial" pitchFamily="34" charset="0"/>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Arial" pitchFamily="34" charset="0"/>
          <a:ea typeface="+mn-ea"/>
          <a:cs typeface="Arial" pitchFamily="34" charset="0"/>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Arial" pitchFamily="34" charset="0"/>
          <a:ea typeface="+mn-ea"/>
          <a:cs typeface="Arial" pitchFamily="34" charset="0"/>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hyperlink" Target="https://clients.mintel.com/content/report/a-year-of-innovation-in-oral-care-2024#workspace_SpacesStore_2a84d081-ae8d-4993-9064-97d411b78312" TargetMode="External" /><Relationship Id="rId4" Type="http://schemas.openxmlformats.org/officeDocument/2006/relationships/image" Target="../media/image21.jpeg" /><Relationship Id="rId5" Type="http://schemas.openxmlformats.org/officeDocument/2006/relationships/image" Target="../media/image2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png" /><Relationship Id="rId3" Type="http://schemas.openxmlformats.org/officeDocument/2006/relationships/image" Target="../media/image2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notesSlide" Target="../notesSlides/notesSlide2.xml" /><Relationship Id="rId3" Type="http://schemas.openxmlformats.org/officeDocument/2006/relationships/hyperlink" Target="https://clients.mintel.com/content/report/a-year-of-innovation-in-oral-care-2024#workspace_SpacesStore_ec137e2d-b0f4-4406-bf6d-2ef91d4240ea" TargetMode="Ex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notesSlide" Target="../notesSlides/notesSlide3.xml" /><Relationship Id="rId3" Type="http://schemas.openxmlformats.org/officeDocument/2006/relationships/hyperlink" Target="https://www.gnpd.com/sinatra/recordpage/11563834" TargetMode="External" /><Relationship Id="rId4" Type="http://schemas.openxmlformats.org/officeDocument/2006/relationships/hyperlink" Target="https://www.gnpd.com/sinatra/recordpage/11117526" TargetMode="External" /><Relationship Id="rId5" Type="http://schemas.openxmlformats.org/officeDocument/2006/relationships/hyperlink" Target="https://www.gnpd.com/sinatra/recordpage/11578284" TargetMode="External" /><Relationship Id="rId6" Type="http://schemas.openxmlformats.org/officeDocument/2006/relationships/hyperlink" Target="https://clients.mintel.com/content/report/a-year-of-innovation-in-oral-care-2024#workspace_SpacesStore_2316343b-1af9-46a1-b199-a29a0b572021" TargetMode="External" /><Relationship Id="rId7" Type="http://schemas.openxmlformats.org/officeDocument/2006/relationships/image" Target="../media/image23.jpeg" /><Relationship Id="rId8" Type="http://schemas.openxmlformats.org/officeDocument/2006/relationships/image" Target="../media/image24.jpeg" /><Relationship Id="rId9" Type="http://schemas.openxmlformats.org/officeDocument/2006/relationships/image" Target="../media/image25.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8.xml" /><Relationship Id="rId10" Type="http://schemas.openxmlformats.org/officeDocument/2006/relationships/image" Target="../media/image28.jpeg" /><Relationship Id="rId2" Type="http://schemas.openxmlformats.org/officeDocument/2006/relationships/notesSlide" Target="../notesSlides/notesSlide4.xml" /><Relationship Id="rId3" Type="http://schemas.openxmlformats.org/officeDocument/2006/relationships/hyperlink" Target="https://www.gnpd.com/sinatra/recordpage/11827914" TargetMode="External" /><Relationship Id="rId4" Type="http://schemas.openxmlformats.org/officeDocument/2006/relationships/hyperlink" Target="https://www.gnpd.com/sinatra/shared_link/76fbf31f-9e5b-4449-9c2b-847681b5f654" TargetMode="External" /><Relationship Id="rId5" Type="http://schemas.openxmlformats.org/officeDocument/2006/relationships/hyperlink" Target="https://www.gnpd.com/sinatra/recordpage/11853390" TargetMode="External" /><Relationship Id="rId6" Type="http://schemas.openxmlformats.org/officeDocument/2006/relationships/hyperlink" Target="https://www.gnpd.com/sinatra/recordpage/11112642" TargetMode="External" /><Relationship Id="rId7" Type="http://schemas.openxmlformats.org/officeDocument/2006/relationships/hyperlink" Target="https://clients.mintel.com/content/report/a-year-of-innovation-in-oral-care-2024#workspace_SpacesStore_32a300cb-f8fd-49f2-8e31-2e0e00868559" TargetMode="External" /><Relationship Id="rId8" Type="http://schemas.openxmlformats.org/officeDocument/2006/relationships/image" Target="../media/image26.jpeg" /><Relationship Id="rId9" Type="http://schemas.openxmlformats.org/officeDocument/2006/relationships/image" Target="../media/image27.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5.xml" /><Relationship Id="rId3" Type="http://schemas.openxmlformats.org/officeDocument/2006/relationships/hyperlink" Target="https://clients.mintel.com/content/report/a-year-of-innovation-in-oral-care-2024#workspace_SpacesStore_32394c13-879c-4d21-a71c-d8b93339d06f" TargetMode="External" /><Relationship Id="rId4" Type="http://schemas.openxmlformats.org/officeDocument/2006/relationships/image" Target="../media/image29.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6.xml" /><Relationship Id="rId3" Type="http://schemas.openxmlformats.org/officeDocument/2006/relationships/hyperlink" Target="https://clients.mintel.com/content/report/a-year-of-innovation-in-oral-care-2024#workspace_SpacesStore_6e0466d3-6d7d-4e72-bb5d-841b97704696"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notesSlide" Target="../notesSlides/notesSlide7.xml" /><Relationship Id="rId3" Type="http://schemas.openxmlformats.org/officeDocument/2006/relationships/hyperlink" Target="https://data.mintel.com/databook/global-consumer-march-2024-beauty-personal-care-household-march-2024/?QBPC_TRACKER2_pin=group-5&amp;QBPC2_W10_pin=group-1&amp;QBPC3_W10_pin=group-1&amp;QBPC4_W10_pin=group-1&amp;QHH1_W10_pin=group-1&amp;country=1&amp;country=18&amp;country=22&amp;country=24&amp;country=26&amp;country=28&amp;country=30&amp;country=74&amp;country=76&amp;country=78&amp;country=80&amp;country=82#QBPC_TRACKER1" TargetMode="External" /><Relationship Id="rId4" Type="http://schemas.openxmlformats.org/officeDocument/2006/relationships/hyperlink" Target="https://clients.mintel.com/content/report/a-year-of-innovation-in-oral-care-2024#workspace_SpacesStore_6578f22c-b7e6-4015-aadc-7647adbed2ef" TargetMode="Externa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notesSlide" Target="../notesSlides/notesSlide8.xml" /><Relationship Id="rId3" Type="http://schemas.openxmlformats.org/officeDocument/2006/relationships/hyperlink" Target="https://clients.mintel.com/content/report/a-year-of-innovation-in-oral-care-2024#workspace_SpacesStore_304019ba-7431-42db-b6b7-0761c9ea4dc0" TargetMode="External" /><Relationship Id="rId4" Type="http://schemas.openxmlformats.org/officeDocument/2006/relationships/hyperlink" Target="https://www.gnpd.com/sinatra/shared_link/405adabd-b88c-4293-8e95-a247c163685a" TargetMode="External" /><Relationship Id="rId5" Type="http://schemas.openxmlformats.org/officeDocument/2006/relationships/chart" Target="../charts/chart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9.xml" /><Relationship Id="rId3" Type="http://schemas.openxmlformats.org/officeDocument/2006/relationships/hyperlink" Target="https://www.gnpd.com/sinatra/recordpage/11563834" TargetMode="External" /><Relationship Id="rId4" Type="http://schemas.openxmlformats.org/officeDocument/2006/relationships/hyperlink" Target="https://www.gnpd.com/sinatra/recordpage/11673404" TargetMode="External" /><Relationship Id="rId5" Type="http://schemas.openxmlformats.org/officeDocument/2006/relationships/hyperlink" Target="https://www.gnpd.com/sinatra/recordpage/11605314" TargetMode="External" /><Relationship Id="rId6" Type="http://schemas.openxmlformats.org/officeDocument/2006/relationships/hyperlink" Target="https://clients.mintel.com/content/report/a-year-of-innovation-in-oral-care-2024#workspace_SpacesStore_f28fe1bd-434b-4c19-b9f6-cb5dff516ccc" TargetMode="External" /><Relationship Id="rId7" Type="http://schemas.openxmlformats.org/officeDocument/2006/relationships/image" Target="../media/image30.jpeg" /><Relationship Id="rId8" Type="http://schemas.openxmlformats.org/officeDocument/2006/relationships/image" Target="../media/image31.jpeg" /><Relationship Id="rId9" Type="http://schemas.openxmlformats.org/officeDocument/2006/relationships/image" Target="../media/image25.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10.xml" /><Relationship Id="rId3" Type="http://schemas.openxmlformats.org/officeDocument/2006/relationships/hyperlink" Target="https://clients.mintel.com/content/report/a-year-of-innovation-in-oral-care-2024#workspace_SpacesStore_31b9cc21-45ee-4871-859d-0cb473ac05f6"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notesSlide" Target="../notesSlides/notesSlide11.xml" /><Relationship Id="rId3" Type="http://schemas.openxmlformats.org/officeDocument/2006/relationships/hyperlink" Target="https://data.mintel.com/databook/oral-care-uk-2024/#Q11__wave_5999" TargetMode="External" /><Relationship Id="rId4" Type="http://schemas.openxmlformats.org/officeDocument/2006/relationships/hyperlink" Target="https://trends.google.com/trends/explore?date=today%205-y&amp;geo=GB&amp;q=tongue%20scraping&amp;hl=en" TargetMode="External" /><Relationship Id="rId5" Type="http://schemas.openxmlformats.org/officeDocument/2006/relationships/hyperlink" Target="https://clients.mintel.com/content/report/a-year-of-innovation-in-oral-care-2024#workspace_SpacesStore_21c1d50d-c97f-4fba-a45b-7254428f6473" TargetMode="Ex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notesSlide" Target="../notesSlides/notesSlide12.xml" /><Relationship Id="rId3" Type="http://schemas.openxmlformats.org/officeDocument/2006/relationships/hyperlink" Target="https://data.mintel.com/databook/oral-care-germany-2024-english/#Q12" TargetMode="External" /><Relationship Id="rId4" Type="http://schemas.openxmlformats.org/officeDocument/2006/relationships/hyperlink" Target="https://clients.mintel.com/content/report/a-year-of-innovation-in-oral-care-2024#workspace_SpacesStore_a5cbc48e-521d-4090-aa1a-d8325808b58d" TargetMode="External" /><Relationship Id="rId5" Type="http://schemas.openxmlformats.org/officeDocument/2006/relationships/hyperlink" Target="https://www.gnpd.com/sinatra/shared_link/548e8bec-12ed-4ec3-90c8-f3af0162efd3" TargetMode="External" /><Relationship Id="rId6" Type="http://schemas.openxmlformats.org/officeDocument/2006/relationships/hyperlink" Target="https://www.gnpd.com/sinatra/shared_link/1675198e-8a49-42ab-89b8-b519b3f26b9b" TargetMode="External" /><Relationship Id="rId7" Type="http://schemas.openxmlformats.org/officeDocument/2006/relationships/chart" Target="../charts/char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13.xml" /><Relationship Id="rId3" Type="http://schemas.openxmlformats.org/officeDocument/2006/relationships/hyperlink" Target="https://www.gnpd.com/sinatra/recordpage/11326384" TargetMode="External" /><Relationship Id="rId4" Type="http://schemas.openxmlformats.org/officeDocument/2006/relationships/hyperlink" Target="https://www.gnpd.com/sinatra/recordpage/11104132" TargetMode="External" /><Relationship Id="rId5" Type="http://schemas.openxmlformats.org/officeDocument/2006/relationships/hyperlink" Target="https://www.gnpd.com/sinatra/recordpage/11455430" TargetMode="External" /><Relationship Id="rId6" Type="http://schemas.openxmlformats.org/officeDocument/2006/relationships/hyperlink" Target="https://clients.mintel.com/content/report/a-year-of-innovation-in-oral-care-2024#workspace_SpacesStore_cfa1623d-6830-49d5-8bfa-1e79969d57a7" TargetMode="External" /><Relationship Id="rId7" Type="http://schemas.openxmlformats.org/officeDocument/2006/relationships/image" Target="../media/image32.jpeg" /><Relationship Id="rId8" Type="http://schemas.openxmlformats.org/officeDocument/2006/relationships/image" Target="../media/image33.jpeg" /><Relationship Id="rId9" Type="http://schemas.openxmlformats.org/officeDocument/2006/relationships/image" Target="../media/image34.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14.xml" /><Relationship Id="rId3" Type="http://schemas.openxmlformats.org/officeDocument/2006/relationships/hyperlink" Target="https://data.mintel.com/databook/oral-care-uk-2024/#Q11__wave_5999" TargetMode="External" /><Relationship Id="rId4" Type="http://schemas.openxmlformats.org/officeDocument/2006/relationships/hyperlink" Target="https://www.gnpd.com/sinatra/recordpage/11657144" TargetMode="External" /><Relationship Id="rId5" Type="http://schemas.openxmlformats.org/officeDocument/2006/relationships/hyperlink" Target="https://clients.mintel.com/content/report/a-year-of-innovation-in-oral-care-2024#workspace_SpacesStore_881181e1-74e4-44d9-a2b4-b94f89f777b3" TargetMode="External" /><Relationship Id="rId6" Type="http://schemas.openxmlformats.org/officeDocument/2006/relationships/image" Target="../media/image35.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15.xml" /><Relationship Id="rId3" Type="http://schemas.openxmlformats.org/officeDocument/2006/relationships/hyperlink" Target="https://clients.mintel.com/content/report/a-year-of-innovation-in-oral-care-2024#workspace_SpacesStore_bf7e62dc-24b4-4ddf-a44f-7f0349f8f596" TargetMode="External" /><Relationship Id="rId4" Type="http://schemas.openxmlformats.org/officeDocument/2006/relationships/image" Target="../media/image29.jpeg" /><Relationship Id="rId5" Type="http://schemas.openxmlformats.org/officeDocument/2006/relationships/image" Target="../media/image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image" Target="../media/image38.jpeg" /><Relationship Id="rId2" Type="http://schemas.openxmlformats.org/officeDocument/2006/relationships/notesSlide" Target="../notesSlides/notesSlide16.xml" /><Relationship Id="rId3" Type="http://schemas.openxmlformats.org/officeDocument/2006/relationships/hyperlink" Target="https://www.gnpd.com/sinatra/shared_link/807e1421-dbdd-4dc9-bef1-065556affa4c" TargetMode="External" /><Relationship Id="rId4" Type="http://schemas.openxmlformats.org/officeDocument/2006/relationships/hyperlink" Target="https://www.gnpd.com/sinatra/recordpage/11441998" TargetMode="External" /><Relationship Id="rId5" Type="http://schemas.openxmlformats.org/officeDocument/2006/relationships/hyperlink" Target="https://www.gnpd.com/sinatra/recordpage/11639600" TargetMode="External" /><Relationship Id="rId6" Type="http://schemas.openxmlformats.org/officeDocument/2006/relationships/hyperlink" Target="https://www.gnpd.com/sinatra/recordpage/11550834" TargetMode="External" /><Relationship Id="rId7" Type="http://schemas.openxmlformats.org/officeDocument/2006/relationships/hyperlink" Target="https://clients.mintel.com/content/report/a-year-of-innovation-in-oral-care-2024#workspace_SpacesStore_40bf94b7-c4d5-4d65-b061-25bb18381e6a" TargetMode="External" /><Relationship Id="rId8" Type="http://schemas.openxmlformats.org/officeDocument/2006/relationships/image" Target="../media/image36.jpeg" /><Relationship Id="rId9" Type="http://schemas.openxmlformats.org/officeDocument/2006/relationships/image" Target="../media/image37.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notesSlide" Target="../notesSlides/notesSlide17.xml" /><Relationship Id="rId3" Type="http://schemas.openxmlformats.org/officeDocument/2006/relationships/hyperlink" Target="https://clients.mintel.com/content/report/a-year-of-innovation-in-oral-care-2024#workspace_SpacesStore_b387cb73-ed3f-4e88-84f5-8dc72046895b" TargetMode="External" /><Relationship Id="rId4" Type="http://schemas.openxmlformats.org/officeDocument/2006/relationships/image" Target="../media/image3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18.xml" /><Relationship Id="rId3" Type="http://schemas.openxmlformats.org/officeDocument/2006/relationships/hyperlink" Target="https://clients.mintel.com/content/report/a-year-of-innovation-in-oral-care-2024#workspace_SpacesStore_10d8759f-7bc4-4c4b-8b7a-a40440323ae4" TargetMode="External" /><Relationship Id="rId4" Type="http://schemas.openxmlformats.org/officeDocument/2006/relationships/image" Target="../media/image39.jpeg" /><Relationship Id="rId5" Type="http://schemas.openxmlformats.org/officeDocument/2006/relationships/image" Target="../media/image2.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9.xml" /><Relationship Id="rId3" Type="http://schemas.openxmlformats.org/officeDocument/2006/relationships/hyperlink" Target="https://data.mintel.com/databook/oral-care-trends-japan-2023/#Q6" TargetMode="External" /><Relationship Id="rId4" Type="http://schemas.openxmlformats.org/officeDocument/2006/relationships/hyperlink" Target="https://clients.mintel.com/content/report/a-year-of-innovation-in-oral-care-2024#workspace_SpacesStore_6c28f995-9406-41fa-8bd7-ad43bb4f02ee" TargetMode="Ex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notesSlide" Target="../notesSlides/notesSlide20.xml" /><Relationship Id="rId3" Type="http://schemas.openxmlformats.org/officeDocument/2006/relationships/hyperlink" Target="https://clients.mintel.com/content/report/a-year-of-innovation-in-oral-care-2024#workspace_SpacesStore_20de08ca-35ff-43aa-815c-79dc67313a22" TargetMode="External" /><Relationship Id="rId4" Type="http://schemas.openxmlformats.org/officeDocument/2006/relationships/hyperlink" Target="https://www.gnpd.com/sinatra/shared_link/1b456125-3a88-48e1-b370-1903cff7d8c4" TargetMode="External" /><Relationship Id="rId5" Type="http://schemas.openxmlformats.org/officeDocument/2006/relationships/image" Target="../media/image4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21.xml" /><Relationship Id="rId3" Type="http://schemas.openxmlformats.org/officeDocument/2006/relationships/hyperlink" Target="https://www.gnpd.com/sinatra/recordpage/11829586/" TargetMode="External" /><Relationship Id="rId4" Type="http://schemas.openxmlformats.org/officeDocument/2006/relationships/hyperlink" Target="https://www.gnpd.com/sinatra/recordpage/11807286/" TargetMode="External" /><Relationship Id="rId5" Type="http://schemas.openxmlformats.org/officeDocument/2006/relationships/hyperlink" Target="https://www.gnpd.com/sinatra/recordpage/11782642/" TargetMode="External" /><Relationship Id="rId6" Type="http://schemas.openxmlformats.org/officeDocument/2006/relationships/hyperlink" Target="https://clients.mintel.com/content/report/a-year-of-innovation-in-oral-care-2024#workspace_SpacesStore_71438b0d-4005-441d-bd46-13218485d24a" TargetMode="External" /><Relationship Id="rId7" Type="http://schemas.openxmlformats.org/officeDocument/2006/relationships/hyperlink" Target="https://www.gnpd.com/sinatra/shared_link/1b456125-3a88-48e1-b370-1903cff7d8c4" TargetMode="External" /><Relationship Id="rId8" Type="http://schemas.openxmlformats.org/officeDocument/2006/relationships/image" Target="../media/image41.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22.xml" /><Relationship Id="rId3" Type="http://schemas.openxmlformats.org/officeDocument/2006/relationships/hyperlink" Target="https://www.gnpd.com/sinatra/recordpage/11327582" TargetMode="External" /><Relationship Id="rId4" Type="http://schemas.openxmlformats.org/officeDocument/2006/relationships/hyperlink" Target="https://www.gnpd.com/sinatra/recordpage/11435936" TargetMode="External" /><Relationship Id="rId5" Type="http://schemas.openxmlformats.org/officeDocument/2006/relationships/hyperlink" Target="https://www.gnpd.com/sinatra/recordpage/11615422" TargetMode="External" /><Relationship Id="rId6" Type="http://schemas.openxmlformats.org/officeDocument/2006/relationships/hyperlink" Target="https://clients.mintel.com/content/report/a-year-of-innovation-in-oral-care-2024#workspace_SpacesStore_07df4ac7-8869-4e8e-b073-94f8ee44b81c" TargetMode="External" /><Relationship Id="rId7" Type="http://schemas.openxmlformats.org/officeDocument/2006/relationships/image" Target="../media/image42.jpeg" /><Relationship Id="rId8" Type="http://schemas.openxmlformats.org/officeDocument/2006/relationships/image" Target="../media/image43.jpeg" /><Relationship Id="rId9" Type="http://schemas.openxmlformats.org/officeDocument/2006/relationships/image" Target="../media/image44.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23.xml" /><Relationship Id="rId3" Type="http://schemas.openxmlformats.org/officeDocument/2006/relationships/hyperlink" Target="https://clients.mintel.com/content/report/a-year-of-innovation-in-oral-care-2024#workspace_SpacesStore_ed193c00-c59e-4585-9c7e-402c4641b39e" TargetMode="External" /><Relationship Id="rId4" Type="http://schemas.openxmlformats.org/officeDocument/2006/relationships/image" Target="../media/image39.jpeg" /><Relationship Id="rId5" Type="http://schemas.openxmlformats.org/officeDocument/2006/relationships/image" Target="../media/image2.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24.xml" /><Relationship Id="rId3" Type="http://schemas.openxmlformats.org/officeDocument/2006/relationships/hyperlink" Target="https://data.mintel.com/databook/global-consumer-march-2024-food-drink-march-2024/?Q7_pin=group-1&amp;QFD2_W10_pin=group-7&amp;country=11&amp;country=13&amp;country=38&amp;country=40&amp;country=44&amp;country=46&amp;country=48&amp;country=52&amp;country=54&amp;country=56&amp;country=7#QFD2_W10" TargetMode="External" /><Relationship Id="rId4" Type="http://schemas.openxmlformats.org/officeDocument/2006/relationships/hyperlink" Target="https://data.mintel.com/databook/oral-care-indian-consumer-2024/#Q27" TargetMode="External" /><Relationship Id="rId5" Type="http://schemas.openxmlformats.org/officeDocument/2006/relationships/hyperlink" Target="https://clients.mintel.com/content/report/a-year-of-innovation-in-oral-care-2024#workspace_SpacesStore_34d31c38-b50d-492c-8622-323c7f9f1de7" TargetMode="Ex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25.xml" /><Relationship Id="rId3" Type="http://schemas.openxmlformats.org/officeDocument/2006/relationships/hyperlink" Target="https://clients.mintel.com/content/report/a-year-of-innovation-in-oral-care-2024#workspace_SpacesStore_3fbbca11-8c22-4160-a15b-b1fdb719be41" TargetMode="External" /><Relationship Id="rId4" Type="http://schemas.openxmlformats.org/officeDocument/2006/relationships/hyperlink" Target="https://www.gnpd.com/sinatra/shared_link/c32e2157-a1fe-43c7-9b30-004ff553f4ac" TargetMode="External" /><Relationship Id="rId5" Type="http://schemas.openxmlformats.org/officeDocument/2006/relationships/chart" Target="../charts/chart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26.xml" /><Relationship Id="rId3" Type="http://schemas.openxmlformats.org/officeDocument/2006/relationships/hyperlink" Target="https://www.gnpd.com/sinatra/recordpage/11866602" TargetMode="External" /><Relationship Id="rId4" Type="http://schemas.openxmlformats.org/officeDocument/2006/relationships/hyperlink" Target="https://www.gnpd.com/sinatra/recordpage/11351508" TargetMode="External" /><Relationship Id="rId5" Type="http://schemas.openxmlformats.org/officeDocument/2006/relationships/hyperlink" Target="https://www.gnpd.com/sinatra/recordpage/11117526" TargetMode="External" /><Relationship Id="rId6" Type="http://schemas.openxmlformats.org/officeDocument/2006/relationships/hyperlink" Target="https://clients.mintel.com/content/report/a-year-of-innovation-in-oral-care-2024#workspace_SpacesStore_88fcd317-663f-45bb-b83a-bb8b794542a2" TargetMode="External" /><Relationship Id="rId7" Type="http://schemas.openxmlformats.org/officeDocument/2006/relationships/image" Target="../media/image45.jpeg" /><Relationship Id="rId8" Type="http://schemas.openxmlformats.org/officeDocument/2006/relationships/image" Target="../media/image23.jpeg" /><Relationship Id="rId9" Type="http://schemas.openxmlformats.org/officeDocument/2006/relationships/image" Target="../media/image46.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27.xml" /><Relationship Id="rId3" Type="http://schemas.openxmlformats.org/officeDocument/2006/relationships/hyperlink" Target="https://clients.mintel.com/content/report/a-year-of-innovation-in-oral-care-2024#workspace_SpacesStore_0e17071b-33fd-4e32-a73a-7b24d8a57217" TargetMode="External" /><Relationship Id="rId4" Type="http://schemas.openxmlformats.org/officeDocument/2006/relationships/image" Target="../media/image39.jpeg" /><Relationship Id="rId5" Type="http://schemas.openxmlformats.org/officeDocument/2006/relationships/image" Target="../media/image2.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image" Target="../media/image49.jpeg" /><Relationship Id="rId2" Type="http://schemas.openxmlformats.org/officeDocument/2006/relationships/notesSlide" Target="../notesSlides/notesSlide28.xml" /><Relationship Id="rId3" Type="http://schemas.openxmlformats.org/officeDocument/2006/relationships/hyperlink" Target="https://www.gnpd.com/sinatra/shared_link/5fa4bf7f-bf83-4a4b-90d1-2cd71c427138" TargetMode="External" /><Relationship Id="rId4" Type="http://schemas.openxmlformats.org/officeDocument/2006/relationships/hyperlink" Target="https://www.gnpd.com/sinatra/recordpage/11632070" TargetMode="External" /><Relationship Id="rId5" Type="http://schemas.openxmlformats.org/officeDocument/2006/relationships/hyperlink" Target="https://www.gnpd.com/sinatra/recordpage/11761804" TargetMode="External" /><Relationship Id="rId6" Type="http://schemas.openxmlformats.org/officeDocument/2006/relationships/hyperlink" Target="https://www.gnpd.com/sinatra/recordpage/11190204" TargetMode="External" /><Relationship Id="rId7" Type="http://schemas.openxmlformats.org/officeDocument/2006/relationships/hyperlink" Target="https://clients.mintel.com/content/report/a-year-of-innovation-in-oral-care-2024#workspace_SpacesStore_640a1b10-9196-4710-8eca-d75eaad1d084" TargetMode="External" /><Relationship Id="rId8" Type="http://schemas.openxmlformats.org/officeDocument/2006/relationships/image" Target="../media/image47.jpeg" /><Relationship Id="rId9" Type="http://schemas.openxmlformats.org/officeDocument/2006/relationships/image" Target="../media/image48.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notesSlide" Target="../notesSlides/notesSlide29.xml" /><Relationship Id="rId3" Type="http://schemas.openxmlformats.org/officeDocument/2006/relationships/hyperlink" Target="https://clients.mintel.com/content/report/a-year-of-innovation-in-oral-care-2024#workspace_SpacesStore_44cf1d49-670b-48fb-813c-90a1d53ae4ac" TargetMode="External" /><Relationship Id="rId4" Type="http://schemas.openxmlformats.org/officeDocument/2006/relationships/image" Target="../media/image50.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30.xml" /><Relationship Id="rId3" Type="http://schemas.openxmlformats.org/officeDocument/2006/relationships/hyperlink" Target="https://clients.mintel.com/content/report/a-year-of-innovation-in-oral-care-2024#workspace_SpacesStore_d06b9215-69ba-45b3-96d7-42ee77a90185" TargetMode="External" /><Relationship Id="rId4" Type="http://schemas.openxmlformats.org/officeDocument/2006/relationships/image" Target="../media/image50.jpeg" /><Relationship Id="rId5" Type="http://schemas.openxmlformats.org/officeDocument/2006/relationships/image" Target="../media/image2.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31.xml" /><Relationship Id="rId3" Type="http://schemas.openxmlformats.org/officeDocument/2006/relationships/hyperlink" Target="https://data.mintel.com/databook/oral-care-us-2024/#Q11" TargetMode="External" /><Relationship Id="rId4" Type="http://schemas.openxmlformats.org/officeDocument/2006/relationships/hyperlink" Target="https://clients.mintel.com/content/report/a-year-of-innovation-in-oral-care-2024#workspace_SpacesStore_8d2cea05-ef43-4404-9d59-437ab3a4889c" TargetMode="Ex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32.xml" /><Relationship Id="rId3" Type="http://schemas.openxmlformats.org/officeDocument/2006/relationships/hyperlink" Target="https://www.gnpd.com/sinatra/shared_link/258798c1-c01c-4303-813b-07d3e6023e82" TargetMode="External" /><Relationship Id="rId4" Type="http://schemas.openxmlformats.org/officeDocument/2006/relationships/hyperlink" Target="https://clients.mintel.com/content/report/a-year-of-innovation-in-oral-care-2024#workspace_SpacesStore_70c842eb-465c-4d84-b836-3c90c0e6f57a" TargetMode="External" /><Relationship Id="rId5" Type="http://schemas.openxmlformats.org/officeDocument/2006/relationships/hyperlink" Target="https://www.gnpd.com/sinatra/shared_link/7a0428df-bdfb-4606-be51-799107c7cf82" TargetMode="External" /><Relationship Id="rId6" Type="http://schemas.openxmlformats.org/officeDocument/2006/relationships/chart" Target="../charts/chart4.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33.xml" /><Relationship Id="rId3" Type="http://schemas.openxmlformats.org/officeDocument/2006/relationships/hyperlink" Target="https://www.gnpd.com/sinatra/recordpage/11786608" TargetMode="External" /><Relationship Id="rId4" Type="http://schemas.openxmlformats.org/officeDocument/2006/relationships/hyperlink" Target="https://www.gnpd.com/sinatra/recordpage/11578284" TargetMode="External" /><Relationship Id="rId5" Type="http://schemas.openxmlformats.org/officeDocument/2006/relationships/hyperlink" Target="https://www.gnpd.com/sinatra/recordpage/11569800" TargetMode="External" /><Relationship Id="rId6" Type="http://schemas.openxmlformats.org/officeDocument/2006/relationships/hyperlink" Target="https://clients.mintel.com/content/report/a-year-of-innovation-in-oral-care-2024#workspace_SpacesStore_646d6df5-90b6-4caa-87a7-ab925eceadc0" TargetMode="External" /><Relationship Id="rId7" Type="http://schemas.openxmlformats.org/officeDocument/2006/relationships/image" Target="../media/image24.jpeg" /><Relationship Id="rId8" Type="http://schemas.openxmlformats.org/officeDocument/2006/relationships/image" Target="../media/image51.jpeg" /><Relationship Id="rId9" Type="http://schemas.openxmlformats.org/officeDocument/2006/relationships/image" Target="../media/image52.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34.xml" /><Relationship Id="rId3" Type="http://schemas.openxmlformats.org/officeDocument/2006/relationships/hyperlink" Target="https://www.gnpd.com/sinatra/recordpage/11818116" TargetMode="External" /><Relationship Id="rId4" Type="http://schemas.openxmlformats.org/officeDocument/2006/relationships/hyperlink" Target="https://clients.mintel.com/content/report/a-year-of-innovation-in-oral-care-2024#workspace_SpacesStore_4f952467-7575-4ced-ab14-acc3d9e8adf3" TargetMode="External" /><Relationship Id="rId5" Type="http://schemas.openxmlformats.org/officeDocument/2006/relationships/image" Target="../media/image53.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35.xml" /><Relationship Id="rId3" Type="http://schemas.openxmlformats.org/officeDocument/2006/relationships/hyperlink" Target="https://clients.mintel.com/content/report/a-year-of-innovation-in-oral-care-2024#workspace_SpacesStore_c3799609-571e-45f4-82bb-522a61c9f472" TargetMode="External" /><Relationship Id="rId4" Type="http://schemas.openxmlformats.org/officeDocument/2006/relationships/image" Target="../media/image50.jpeg" /><Relationship Id="rId5" Type="http://schemas.openxmlformats.org/officeDocument/2006/relationships/image" Target="../media/image2.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notesSlide" Target="../notesSlides/notesSlide36.xml" /><Relationship Id="rId3" Type="http://schemas.openxmlformats.org/officeDocument/2006/relationships/hyperlink" Target="https://data.mintel.com/databook/clean-conscious-beauty-us-2023/#Q1Grid" TargetMode="External" /><Relationship Id="rId4" Type="http://schemas.openxmlformats.org/officeDocument/2006/relationships/hyperlink" Target="https://data.mintel.com/databook/clean-conscious-beauty-us-2023/#NET_S1_8239" TargetMode="External" /><Relationship Id="rId5" Type="http://schemas.openxmlformats.org/officeDocument/2006/relationships/hyperlink" Target="https://clients.mintel.com/content/report/a-year-of-innovation-in-oral-care-2024#workspace_SpacesStore_af568f94-c598-4a1a-8119-e0f7f1e96233" TargetMode="Ex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notesSlide" Target="../notesSlides/notesSlide37.xml" /><Relationship Id="rId3" Type="http://schemas.openxmlformats.org/officeDocument/2006/relationships/hyperlink" Target="https://clients.mintel.com/content/report/a-year-of-innovation-in-oral-care-2024#workspace_SpacesStore_4131c06d-659c-4464-af8e-2f30ac0e8f29" TargetMode="External" /><Relationship Id="rId4" Type="http://schemas.openxmlformats.org/officeDocument/2006/relationships/hyperlink" Target="https://www.gnpd.com/sinatra/shared_link/a0550413-8a22-4172-96b8-1a4831b83339" TargetMode="External" /><Relationship Id="rId5" Type="http://schemas.openxmlformats.org/officeDocument/2006/relationships/chart" Target="../charts/chart5.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38.xml" /><Relationship Id="rId3" Type="http://schemas.openxmlformats.org/officeDocument/2006/relationships/hyperlink" Target="https://www.gnpd.com/sinatra/recordpage/11497018" TargetMode="External" /><Relationship Id="rId4" Type="http://schemas.openxmlformats.org/officeDocument/2006/relationships/hyperlink" Target="https://www.gnpd.com/sinatra/recordpage/11602812" TargetMode="External" /><Relationship Id="rId5" Type="http://schemas.openxmlformats.org/officeDocument/2006/relationships/hyperlink" Target="https://www.gnpd.com/sinatra/recordpage/11569802" TargetMode="External" /><Relationship Id="rId6" Type="http://schemas.openxmlformats.org/officeDocument/2006/relationships/hyperlink" Target="https://clients.mintel.com/content/report/a-year-of-innovation-in-oral-care-2024#workspace_SpacesStore_d742d260-3d8d-4390-b7a1-bc9cc71acd26" TargetMode="External" /><Relationship Id="rId7" Type="http://schemas.openxmlformats.org/officeDocument/2006/relationships/image" Target="../media/image54.jpeg" /><Relationship Id="rId8" Type="http://schemas.openxmlformats.org/officeDocument/2006/relationships/image" Target="../media/image55.jpeg" /><Relationship Id="rId9" Type="http://schemas.openxmlformats.org/officeDocument/2006/relationships/image" Target="../media/image56.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39.xml" /><Relationship Id="rId3" Type="http://schemas.openxmlformats.org/officeDocument/2006/relationships/hyperlink" Target="https://clients.mintel.com/content/report/a-year-of-innovation-in-oral-care-2024#workspace_SpacesStore_19512bbf-9c98-4844-8d08-0334047a0a5e" TargetMode="External" /><Relationship Id="rId4" Type="http://schemas.openxmlformats.org/officeDocument/2006/relationships/image" Target="../media/image50.jpeg" /><Relationship Id="rId5" Type="http://schemas.openxmlformats.org/officeDocument/2006/relationships/image" Target="../media/image2.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notesSlide" Target="../notesSlides/notesSlide40.xml" /><Relationship Id="rId3" Type="http://schemas.openxmlformats.org/officeDocument/2006/relationships/hyperlink" Target="https://data.mintel.com/databook/1155211/#Q11Net" TargetMode="External" /><Relationship Id="rId4" Type="http://schemas.openxmlformats.org/officeDocument/2006/relationships/hyperlink" Target="https://www.gnpd.com/sinatra/shared_link/4912d322-e5a2-49db-8f82-eda9b96c8e57" TargetMode="External" /><Relationship Id="rId5" Type="http://schemas.openxmlformats.org/officeDocument/2006/relationships/hyperlink" Target="https://clients.mintel.com/content/report/a-year-of-innovation-in-oral-care-2024#workspace_SpacesStore_1b7da223-6d84-4766-adbe-0835d383d000" TargetMode="External" /><Relationship Id="rId6" Type="http://schemas.openxmlformats.org/officeDocument/2006/relationships/hyperlink" Target="https://www.gnpd.com/sinatra/shared_link/72fcd896-75b7-4673-9b67-467204ef3ff7" TargetMode="External" /><Relationship Id="rId7" Type="http://schemas.openxmlformats.org/officeDocument/2006/relationships/chart" Target="../charts/chart6.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37.xml" /><Relationship Id="rId10" Type="http://schemas.openxmlformats.org/officeDocument/2006/relationships/image" Target="../media/image59.jpeg" /><Relationship Id="rId2" Type="http://schemas.openxmlformats.org/officeDocument/2006/relationships/notesSlide" Target="../notesSlides/notesSlide41.xml" /><Relationship Id="rId3" Type="http://schemas.openxmlformats.org/officeDocument/2006/relationships/hyperlink" Target="https://www.gnpd.com/sinatra/recordpage/11429470" TargetMode="External" /><Relationship Id="rId4" Type="http://schemas.openxmlformats.org/officeDocument/2006/relationships/hyperlink" Target="https://www.gnpd.com/sinatra/shared_link/ed388fdd-0962-4e4a-9680-12ffaf3dee85" TargetMode="External" /><Relationship Id="rId5" Type="http://schemas.openxmlformats.org/officeDocument/2006/relationships/hyperlink" Target="https://www.gnpd.com/sinatra/recordpage/11608658" TargetMode="External" /><Relationship Id="rId6" Type="http://schemas.openxmlformats.org/officeDocument/2006/relationships/hyperlink" Target="https://www.gnpd.com/sinatra/recordpage/11546470" TargetMode="External" /><Relationship Id="rId7" Type="http://schemas.openxmlformats.org/officeDocument/2006/relationships/hyperlink" Target="https://clients.mintel.com/content/report/a-year-of-innovation-in-oral-care-2024#workspace_SpacesStore_1e0fdf38-e1ec-4b8a-9ab9-22b269609128" TargetMode="External" /><Relationship Id="rId8" Type="http://schemas.openxmlformats.org/officeDocument/2006/relationships/image" Target="../media/image57.jpeg" /><Relationship Id="rId9" Type="http://schemas.openxmlformats.org/officeDocument/2006/relationships/image" Target="../media/image58.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21.jpe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5"/>
          <a:stretch>
            <a:fillRect/>
          </a:stretch>
        </a:blipFill>
      </p:bgPr>
    </p:bg>
    <p:spTree>
      <p:nvGrpSpPr>
        <p:cNvPr id="1" name=""/>
        <p:cNvGrpSpPr/>
        <p:nvPr/>
      </p:nvGrpSpPr>
      <p:grpSpPr>
        <a:xfrm>
          <a:off x="0" y="0"/>
          <a:ext cx="0" cy="0"/>
        </a:xfrm>
      </p:grpSpPr>
      <p:sp>
        <p:nvSpPr>
          <p:cNvPr id="3" name="article_title" descr="article_title"/>
          <p:cNvSpPr>
            <a:spLocks noGrp="1"/>
          </p:cNvSpPr>
          <p:nvPr>
            <p:ph type="title"/>
          </p:nvPr>
        </p:nvSpPr>
        <p:spPr/>
        <p:txBody>
          <a:bodyPr wrap="square" lIns="0" tIns="0" rIns="0" bIns="0">
            <a:normAutofit/>
          </a:bodyPr>
          <a:lstStyle>
            <a:lvl1pPr eaLnBrk="1" hangingPunct="1">
              <a:defRPr sz="4000">
                <a:solidFill>
                  <a:schemeClr val="bg1"/>
                </a:solidFill>
                <a:latin typeface="Trebuchet MS"/>
                <a:cs typeface="Trebuchet MS"/>
              </a:defRPr>
            </a:lvl1pPr>
          </a:lstStyle>
          <a:p>
            <a:r>
              <a:rPr sz="4000">
                <a:solidFill>
                  <a:prstClr val="white"/>
                </a:solidFill>
                <a:latin typeface="Trebuchet MS"/>
                <a:ea typeface="Trebuchet MS"/>
                <a:cs typeface="Trebuchet MS"/>
              </a:rPr>
              <a:t>A year of innovation in oral care, 2024</a:t>
            </a:r>
          </a:p>
        </p:txBody>
      </p:sp>
      <p:sp>
        <p:nvSpPr>
          <p:cNvPr id="4" name="summary" descr="summary"/>
          <p:cNvSpPr>
            <a:spLocks noGrp="1"/>
          </p:cNvSpPr>
          <p:nvPr>
            <p:ph type="body" sz="quarter" idx="11"/>
          </p:nvPr>
        </p:nvSpPr>
        <p:spPr/>
        <p:txBody>
          <a:bodyPr lIns="0" tIns="46800" rIns="0" bIns="46800">
            <a:normAutofit/>
          </a:bodyPr>
          <a:lstStyle>
            <a:lvl1pPr marL="0" indent="0">
              <a:buNone/>
              <a:defRPr sz="1200">
                <a:solidFill>
                  <a:schemeClr val="bg1"/>
                </a:solidFill>
                <a:latin typeface="Trebuchet MS"/>
                <a:cs typeface="Trebuchet MS"/>
              </a:defRPr>
            </a:lvl1pPr>
          </a:lstStyle>
          <a:p>
            <a:r>
              <a:rPr sz="1200">
                <a:solidFill>
                  <a:prstClr val="white"/>
                </a:solidFill>
                <a:latin typeface="Trebuchet MS"/>
                <a:ea typeface="Trebuchet MS"/>
                <a:cs typeface="Trebuchet MS"/>
              </a:rPr>
              <a:t>Brands are catering to consumers' evolving needs and knowledge of oral health with products aiming to meet interest in the oral microbiome and expert dental care.</a:t>
            </a:r>
          </a:p>
        </p:txBody>
      </p:sp>
      <p:sp>
        <p:nvSpPr>
          <p:cNvPr id="5" name="analyst_info" descr="analyst_info"/>
          <p:cNvSpPr>
            <a:spLocks noGrp="1"/>
          </p:cNvSpPr>
          <p:nvPr>
            <p:ph type="body" sz="quarter" idx="12"/>
          </p:nvPr>
        </p:nvSpPr>
        <p:spPr/>
        <p:txBody>
          <a:bodyPr lIns="0" tIns="46800" rIns="0" bIns="46800"/>
          <a:lstStyle>
            <a:lvl1pPr marL="0" indent="0">
              <a:buNone/>
              <a:defRPr sz="1200" baseline="0">
                <a:solidFill>
                  <a:schemeClr val="bg1"/>
                </a:solidFill>
                <a:latin typeface="Trebuchet MS"/>
                <a:cs typeface="Trebuchet MS"/>
              </a:defRPr>
            </a:lvl1pPr>
          </a:lstStyle>
          <a:p>
            <a:pPr>
              <a:spcBef>
                <a:spcPct val="43750"/>
              </a:spcBef>
              <a:spcAft>
                <a:spcPct val="43750"/>
              </a:spcAft>
            </a:pPr>
            <a:r>
              <a:rPr b="1">
                <a:latin typeface="Trebuchet MS"/>
                <a:ea typeface="Trebuchet MS"/>
                <a:cs typeface="Trebuchet MS"/>
              </a:rPr>
              <a:t>Georgia Stafford</a:t>
            </a:r>
          </a:p>
          <a:p>
            <a:pPr>
              <a:spcBef>
                <a:spcPct val="43750"/>
              </a:spcBef>
              <a:spcAft>
                <a:spcPct val="43750"/>
              </a:spcAft>
            </a:pPr>
            <a:r>
              <a:rPr>
                <a:latin typeface="Trebuchet MS"/>
                <a:ea typeface="Trebuchet MS"/>
                <a:cs typeface="Trebuchet MS"/>
              </a:rPr>
              <a:t>Beauty &amp; Personal Care Analyst</a:t>
            </a:r>
          </a:p>
          <a:p>
            <a:pPr>
              <a:spcBef>
                <a:spcPct val="43750"/>
              </a:spcBef>
              <a:spcAft>
                <a:spcPct val="43750"/>
              </a:spcAft>
            </a:pPr>
            <a:r>
              <a:rPr>
                <a:latin typeface="Trebuchet MS"/>
                <a:ea typeface="Trebuchet MS"/>
                <a:cs typeface="Trebuchet MS"/>
              </a:rPr>
              <a:t>August 2024</a:t>
            </a:r>
          </a:p>
        </p:txBody>
      </p:sp>
      <p:sp>
        <p:nvSpPr>
          <p:cNvPr id="6"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pic>
        <p:nvPicPr>
          <p:cNvPr id="7" name="New picture" descr="analyst_photo"/>
          <p:cNvPicPr>
            <a:picLocks noChangeAspect="1"/>
          </p:cNvPicPr>
          <p:nvPr/>
        </p:nvPicPr>
        <p:blipFill>
          <a:blip r:embed="rId4"/>
          <a:stretch>
            <a:fillRect/>
          </a:stretch>
        </p:blipFill>
        <p:spPr>
          <a:xfrm>
            <a:off x="838200" y="3225800"/>
            <a:ext cx="1028700" cy="1028700"/>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bg>
      <p:bgPr>
        <a:blipFill>
          <a:blip r:embed="rId3"/>
          <a:stretch>
            <a:fillRect/>
          </a:stretch>
        </a:blipFill>
      </p:bgPr>
    </p:bg>
    <p:spTree>
      <p:nvGrpSpPr>
        <p:cNvPr id="1" name=""/>
        <p:cNvGrpSpPr/>
        <p:nvPr/>
      </p:nvGrpSpPr>
      <p:grpSpPr>
        <a:xfrm>
          <a:off x="0" y="0"/>
          <a:ext cx="0" cy="0"/>
        </a:xfrm>
      </p:grpSpPr>
      <p:pic>
        <p:nvPicPr>
          <p:cNvPr id="19"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20" name="Rectangle" descr="Rectangle"/>
          <p:cNvSpPr>
            <a:spLocks noChangeArrowheads="1"/>
          </p:cNvSpPr>
          <p:nvPr/>
        </p:nvSpPr>
        <p:spPr bwMode="auto">
          <a:xfrm>
            <a:off x="0" y="0"/>
            <a:ext cx="9144000" cy="5143500"/>
          </a:xfrm>
          <a:prstGeom prst="rect">
            <a:avLst/>
          </a:prstGeom>
          <a:gradFill rotWithShape="1">
            <a:gsLst>
              <a:gs pos="0">
                <a:schemeClr val="tx1">
                  <a:alpha val="59998"/>
                </a:schemeClr>
              </a:gs>
              <a:gs pos="100000">
                <a:schemeClr val="tx1">
                  <a:alpha val="79999"/>
                </a:schemeClr>
              </a:gs>
            </a:gsLst>
            <a:lin ang="5400000"/>
          </a:gradFill>
          <a:ln>
            <a:noFill/>
          </a:ln>
          <a:extLst>
            <a:ext uri="{91240B29-F687-4F45-9708-019B960494DF}">
              <a14:hiddenLine xmlns:a14="http://schemas.microsoft.com/office/drawing/2010/main" w="12700">
                <a:solidFill>
                  <a:srgbClr val="000000"/>
                </a:solidFill>
                <a:miter lim="400000"/>
                <a:headEnd/>
                <a:tailEnd/>
              </a14:hiddenLine>
            </a:ext>
          </a:extLst>
        </p:spPr>
        <p:txBody>
          <a:bodyPr lIns="45719" rIns="45719" anchor="ct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ＭＳ Ｐゴシック"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fontAlgn="auto" hangingPunct="1">
              <a:spcBef>
                <a:spcPct val="0"/>
              </a:spcBef>
              <a:spcAft>
                <a:spcPct val="0"/>
              </a:spcAft>
              <a:defRPr/>
            </a:pPr>
            <a:endParaRPr lang="en-US" altLang="en-US" sz="1800">
              <a:latin typeface="Trebuchet MS"/>
              <a:cs typeface="Trebuchet MS"/>
            </a:endParaRPr>
          </a:p>
        </p:txBody>
      </p:sp>
      <p:sp>
        <p:nvSpPr>
          <p:cNvPr id="21" name="title" descr="title"/>
          <p:cNvSpPr txBox="1">
            <a:spLocks noChangeArrowheads="1"/>
          </p:cNvSpPr>
          <p:nvPr/>
        </p:nvSpPr>
        <p:spPr bwMode="auto">
          <a:xfrm>
            <a:off x="809625" y="635000"/>
            <a:ext cx="1805938"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45719" rIns="45719">
            <a:spAutoFit/>
          </a:bodyPr>
          <a:lstStyle>
            <a:defPPr>
              <a:defRPr lang="en-US"/>
            </a:defPPr>
            <a:lvl1pPr marL="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1pPr>
            <a:lvl2pPr marL="742950" indent="-28575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2pPr>
            <a:lvl3pPr marL="11430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3pPr>
            <a:lvl4pPr marL="16002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4pPr>
            <a:lvl5pPr marL="2057400" indent="-228600" algn="l" defTabSz="9144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5pPr>
            <a:lvl6pPr marL="25146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6pPr>
            <a:lvl7pPr marL="29718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7pPr>
            <a:lvl8pPr marL="3429000" indent="-228600" algn="l" defTabSz="457200" rtl="0" eaLnBrk="0" fontAlgn="base" latinLnBrk="0" hangingPunct="0">
              <a:spcBef>
                <a:spcPct val="0"/>
              </a:spcBef>
              <a:spcAft>
                <a:spcPct val="0"/>
              </a:spcAft>
              <a:defRPr sz="2400" kern="1200">
                <a:solidFill>
                  <a:schemeClr val="tx1"/>
                </a:solidFill>
                <a:latin typeface="Calibri" pitchFamily="34" charset="0"/>
                <a:ea typeface="MS PGothic" pitchFamily="34" charset="-128"/>
                <a:cs typeface="Arial" pitchFamily="34" charset="0"/>
              </a:defRPr>
            </a:lvl8pPr>
            <a:lvl9pPr marL="3886200" indent="-228600" defTabSz="4572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eaLnBrk="1" hangingPunct="1">
              <a:defRPr/>
            </a:pPr>
            <a:r>
              <a:rPr lang="en-GB" altLang="en-US" sz="1600" b="1">
                <a:solidFill>
                  <a:srgbClr val="FFFFFF"/>
                </a:solidFill>
                <a:latin typeface="Trebuchet MS"/>
                <a:cs typeface="Trebuchet MS"/>
                <a:sym typeface="Helvetica" charset="0"/>
              </a:rPr>
              <a:t>Table Of Contents</a:t>
            </a:r>
            <a:endParaRPr lang="en-US" altLang="en-US" sz="1600" b="1">
              <a:solidFill>
                <a:srgbClr val="FFFFFF"/>
              </a:solidFill>
              <a:latin typeface="Trebuchet MS"/>
              <a:cs typeface="Trebuchet MS"/>
              <a:sym typeface="Helvetica" charset="0"/>
            </a:endParaRPr>
          </a:p>
        </p:txBody>
      </p:sp>
      <p:pic>
        <p:nvPicPr>
          <p:cNvPr id="30" name="mintel_logo" descr="mintel_logo">
            <a:extLst>
              <a:ext uri="{FF2B5EF4-FFF2-40B4-BE49-F238E27FC236}">
                <a16:creationId xmlns:a16="http://schemas.microsoft.com/office/drawing/2014/main" id="{4427E16E-1C36-D97B-206C-C684620DD84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10" name="heading1" descr="heading1"/>
          <p:cNvSpPr>
            <a:spLocks noGrp="1"/>
          </p:cNvSpPr>
          <p:nvPr>
            <p:ph type="body" sz="quarter" idx="22"/>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EUROPE, MIDDLE EAST &amp; AFRICA (EMEA)</a:t>
            </a:r>
          </a:p>
        </p:txBody>
      </p:sp>
      <p:sp>
        <p:nvSpPr>
          <p:cNvPr id="11" name="heading2" descr="heading2"/>
          <p:cNvSpPr>
            <a:spLocks noGrp="1"/>
          </p:cNvSpPr>
          <p:nvPr>
            <p:ph type="body" sz="quarter" idx="23"/>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ASIA PACIFIC (APAC)</a:t>
            </a:r>
          </a:p>
        </p:txBody>
      </p:sp>
      <p:sp>
        <p:nvSpPr>
          <p:cNvPr id="12" name="heading3" descr="heading3"/>
          <p:cNvSpPr>
            <a:spLocks noGrp="1"/>
          </p:cNvSpPr>
          <p:nvPr>
            <p:ph type="body" sz="quarter" idx="24"/>
          </p:nvPr>
        </p:nvSpPr>
        <p:spPr/>
        <p:txBody>
          <a:bodyPr wrap="square" lIns="0" tIns="0" rIns="0" bIns="0">
            <a:normAutofit/>
          </a:bodyPr>
          <a:lstStyle>
            <a:lvl1pPr marL="0" indent="0">
              <a:lnSpc>
                <a:spcPct val="120000"/>
              </a:lnSpc>
              <a:spcBef>
                <a:spcPct val="0"/>
              </a:spcBef>
              <a:buNone/>
              <a:defRPr sz="1200" baseline="0">
                <a:solidFill>
                  <a:schemeClr val="bg1"/>
                </a:solidFill>
                <a:latin typeface="Trebuchet MS"/>
                <a:cs typeface="Trebuchet MS"/>
              </a:defRPr>
            </a:lvl1pPr>
          </a:lstStyle>
          <a:p>
            <a:r>
              <a:rPr>
                <a:latin typeface="Trebuchet MS"/>
                <a:ea typeface="Trebuchet MS"/>
                <a:cs typeface="Trebuchet MS"/>
              </a:rPr>
              <a:t>THE AMERICAS</a:t>
            </a:r>
          </a:p>
        </p:txBody>
      </p:sp>
      <p:sp>
        <p:nvSpPr>
          <p:cNvPr id="22" name="bullet1" descr="bullet1"/>
          <p:cNvSpPr/>
          <p:nvPr/>
        </p:nvSpPr>
        <p:spPr>
          <a:xfrm rot="10800000">
            <a:off x="833438" y="1435100"/>
            <a:ext cx="474662" cy="473075"/>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3" name="bullet2" descr="bullet2"/>
          <p:cNvSpPr/>
          <p:nvPr/>
        </p:nvSpPr>
        <p:spPr>
          <a:xfrm rot="10800000">
            <a:off x="833438" y="218757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4" name="bullet3" descr="bullet3"/>
          <p:cNvSpPr/>
          <p:nvPr/>
        </p:nvSpPr>
        <p:spPr>
          <a:xfrm rot="10800000">
            <a:off x="833438" y="2943225"/>
            <a:ext cx="474662" cy="474663"/>
          </a:xfrm>
          <a:prstGeom prst="teardrop">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defPPr>
              <a:defRPr lang="en-US"/>
            </a:defPPr>
            <a:lvl1pPr marL="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1pPr>
            <a:lvl2pPr marL="4572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2pPr>
            <a:lvl3pPr marL="9144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3pPr>
            <a:lvl4pPr marL="13716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4pPr>
            <a:lvl5pPr marL="1828800" marR="0" indent="0" algn="l" defTabSz="914400" rtl="0" eaLnBrk="0" fontAlgn="base" latinLnBrk="0" hangingPunct="0">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5pPr>
            <a:lvl6pPr marL="22860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6pPr>
            <a:lvl7pPr marL="27432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7pPr>
            <a:lvl8pPr marL="32004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tx1"/>
                </a:solidFill>
                <a:uLnTx/>
                <a:uFillTx/>
                <a:latin typeface="Arial" pitchFamily="34" charset="0"/>
                <a:ea typeface="+mn-ea"/>
                <a:cs typeface="Arial" pitchFamily="34" charset="0"/>
                <a:sym typeface="Wingdings"/>
              </a:defRPr>
            </a:lvl8pPr>
            <a:lvl9pPr marL="3657600" marR="0" indent="0" algn="l" defTabSz="914400" rtl="0" eaLnBrk="1" fontAlgn="auto" latinLnBrk="0" hangingPunct="1">
              <a:lnSpc>
                <a:spcPct val="100000"/>
              </a:lnSpc>
              <a:spcBef>
                <a:spcPct val="0"/>
              </a:spcBef>
              <a:spcAft>
                <a:spcPct val="0"/>
              </a:spcAft>
              <a:buClrTx/>
              <a:buSzTx/>
              <a:buFontTx/>
              <a:buNone/>
              <a:defRPr kumimoji="0" sz="1800" b="0" i="0" u="none" strike="noStrike" kern="1200" cap="none" spc="0" normalizeH="0" baseline="0" noProof="0">
                <a:solidFill>
                  <a:schemeClr val="lt1"/>
                </a:solidFill>
                <a:uLnTx/>
                <a:uFillTx/>
                <a:latin typeface="Arial" pitchFamily="34" charset="0"/>
                <a:ea typeface="Arial" pitchFamily="34" charset="0"/>
                <a:cs typeface="Arial" pitchFamily="34" charset="0"/>
                <a:sym typeface="Wingdings"/>
              </a:defRPr>
            </a:lvl9pPr>
          </a:lstStyle>
          <a:p>
            <a:pPr algn="ctr" fontAlgn="auto">
              <a:defRPr/>
            </a:pPr>
            <a:endParaRPr lang="en-US">
              <a:ln w="18415" cmpd="sng">
                <a:solidFill>
                  <a:srgbClr val="FFFFFF"/>
                </a:solidFill>
                <a:prstDash val="solid"/>
              </a:ln>
              <a:solidFill>
                <a:srgbClr val="FFFFFF"/>
              </a:solidFill>
              <a:effectLst>
                <a:outerShdw blurRad="63500" dir="3600000" algn="tl" rotWithShape="0">
                  <a:srgbClr val="000000">
                    <a:alpha val="70000"/>
                  </a:srgbClr>
                </a:outerShdw>
              </a:effectLst>
              <a:latin typeface="Trebuchet MS"/>
              <a:ea typeface="Trebuchet MS"/>
              <a:cs typeface="Trebuchet MS"/>
            </a:endParaRPr>
          </a:p>
        </p:txBody>
      </p:sp>
      <p:sp>
        <p:nvSpPr>
          <p:cNvPr id="2" name="number1" descr="number1"/>
          <p:cNvSpPr>
            <a:spLocks noGrp="1"/>
          </p:cNvSpPr>
          <p:nvPr>
            <p:ph type="body" sz="quarter" idx="14"/>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1</a:t>
            </a:r>
          </a:p>
        </p:txBody>
      </p:sp>
      <p:sp>
        <p:nvSpPr>
          <p:cNvPr id="3" name="number2" descr="number2"/>
          <p:cNvSpPr>
            <a:spLocks noGrp="1"/>
          </p:cNvSpPr>
          <p:nvPr>
            <p:ph type="body" sz="quarter" idx="15"/>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2</a:t>
            </a:r>
          </a:p>
        </p:txBody>
      </p:sp>
      <p:sp>
        <p:nvSpPr>
          <p:cNvPr id="4" name="number3" descr="number3"/>
          <p:cNvSpPr>
            <a:spLocks noGrp="1"/>
          </p:cNvSpPr>
          <p:nvPr>
            <p:ph type="body" sz="quarter" idx="16"/>
          </p:nvPr>
        </p:nvSpPr>
        <p:spPr/>
        <p:txBody>
          <a:bodyPr>
            <a:normAutofit/>
          </a:bodyPr>
          <a:lstStyle>
            <a:lvl1pPr marL="0" indent="0" algn="ctr">
              <a:buNone/>
              <a:defRPr sz="1800" b="1">
                <a:latin typeface="Trebuchet MS"/>
                <a:cs typeface="Trebuchet MS"/>
              </a:defRPr>
            </a:lvl1pPr>
          </a:lstStyle>
          <a:p>
            <a:r>
              <a:rPr>
                <a:latin typeface="Trebuchet MS"/>
                <a:ea typeface="Trebuchet MS"/>
                <a:cs typeface="Trebuchet MS"/>
              </a:rPr>
              <a:t>3</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What we have seen</a:t>
            </a:r>
          </a:p>
        </p:txBody>
      </p:sp>
      <p:sp>
        <p:nvSpPr>
          <p:cNvPr id="2" name="column_text2" descr="column_text2"/>
          <p:cNvSpPr>
            <a:spLocks noGrp="1"/>
          </p:cNvSpPr>
          <p:nvPr>
            <p:ph type="body" sz="quarter" idx="13"/>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APAC: a spotlight on actives and longevity</a:t>
            </a:r>
          </a:p>
          <a:p>
            <a:pPr>
              <a:spcBef>
                <a:spcPct val="43750"/>
              </a:spcBef>
              <a:spcAft>
                <a:spcPct val="43750"/>
              </a:spcAft>
            </a:pPr>
            <a:r>
              <a:rPr sz="1200">
                <a:solidFill>
                  <a:srgbClr val="2B2B2B"/>
                </a:solidFill>
                <a:latin typeface="Trebuchet MS"/>
                <a:ea typeface="Trebuchet MS"/>
                <a:cs typeface="Trebuchet MS"/>
              </a:rPr>
              <a:t>Consumer understanding of the impact of the oral microbiome on overall health and wellbeing has prompted </a:t>
            </a:r>
            <a:r>
              <a:rPr sz="1200" b="1">
                <a:solidFill>
                  <a:srgbClr val="2B2B2B"/>
                </a:solidFill>
                <a:latin typeface="Trebuchet MS"/>
                <a:ea typeface="Trebuchet MS"/>
                <a:cs typeface="Trebuchet MS"/>
              </a:rPr>
              <a:t>interest in oral care products containing pre- and probiotic ingredients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Brands in Asia are also catering to consumers' desire to maximise the impact of their oral care routines through innovation in </a:t>
            </a:r>
            <a:r>
              <a:rPr sz="1200" b="1">
                <a:solidFill>
                  <a:srgbClr val="2B2B2B"/>
                </a:solidFill>
                <a:latin typeface="Trebuchet MS"/>
                <a:ea typeface="Trebuchet MS"/>
                <a:cs typeface="Trebuchet MS"/>
              </a:rPr>
              <a:t>long-lasting claims</a:t>
            </a:r>
            <a:r>
              <a:rPr sz="1200">
                <a:solidFill>
                  <a:srgbClr val="2B2B2B"/>
                </a:solidFill>
                <a:latin typeface="Trebuchet MS"/>
                <a:ea typeface="Trebuchet MS"/>
                <a:cs typeface="Trebuchet MS"/>
              </a:rPr>
              <a:t>.</a:t>
            </a:r>
          </a:p>
        </p:txBody>
      </p:sp>
      <p:sp>
        <p:nvSpPr>
          <p:cNvPr id="3" name="column_text3" descr="column_text3"/>
          <p:cNvSpPr>
            <a:spLocks noGrp="1"/>
          </p:cNvSpPr>
          <p:nvPr>
            <p:ph type="body" sz="quarter" idx="14"/>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Americas: premiumisation and scepticism collide</a:t>
            </a:r>
          </a:p>
          <a:p>
            <a:pPr>
              <a:spcBef>
                <a:spcPct val="43750"/>
              </a:spcBef>
              <a:spcAft>
                <a:spcPct val="43750"/>
              </a:spcAft>
            </a:pPr>
            <a:r>
              <a:rPr sz="1200">
                <a:solidFill>
                  <a:srgbClr val="2B2B2B"/>
                </a:solidFill>
                <a:latin typeface="Trebuchet MS"/>
                <a:ea typeface="Trebuchet MS"/>
                <a:cs typeface="Trebuchet MS"/>
              </a:rPr>
              <a:t>The premiumisation of oral care is underway as North Americans prioritise their oral health and are </a:t>
            </a:r>
            <a:r>
              <a:rPr sz="1200" b="1">
                <a:solidFill>
                  <a:srgbClr val="2B2B2B"/>
                </a:solidFill>
                <a:latin typeface="Trebuchet MS"/>
                <a:ea typeface="Trebuchet MS"/>
                <a:cs typeface="Trebuchet MS"/>
              </a:rPr>
              <a:t>willing to invest in expensive products</a:t>
            </a:r>
            <a:r>
              <a:rPr sz="1200">
                <a:solidFill>
                  <a:srgbClr val="2B2B2B"/>
                </a:solidFill>
                <a:latin typeface="Trebuchet MS"/>
                <a:ea typeface="Trebuchet MS"/>
                <a:cs typeface="Trebuchet MS"/>
              </a:rPr>
              <a:t> to avoid even costlier professional dental care.</a:t>
            </a:r>
          </a:p>
          <a:p>
            <a:pPr>
              <a:spcBef>
                <a:spcPct val="43750"/>
              </a:spcBef>
              <a:spcAft>
                <a:spcPct val="43750"/>
              </a:spcAft>
            </a:pPr>
            <a:r>
              <a:rPr sz="1200">
                <a:solidFill>
                  <a:srgbClr val="2B2B2B"/>
                </a:solidFill>
                <a:latin typeface="Trebuchet MS"/>
                <a:ea typeface="Trebuchet MS"/>
                <a:cs typeface="Trebuchet MS"/>
              </a:rPr>
              <a:t>To justify price, brands must </a:t>
            </a:r>
            <a:r>
              <a:rPr sz="1200" b="1">
                <a:solidFill>
                  <a:srgbClr val="2B2B2B"/>
                </a:solidFill>
                <a:latin typeface="Trebuchet MS"/>
                <a:ea typeface="Trebuchet MS"/>
                <a:cs typeface="Trebuchet MS"/>
              </a:rPr>
              <a:t>prove value beyond typical claims</a:t>
            </a:r>
            <a:r>
              <a:rPr sz="1200">
                <a:solidFill>
                  <a:srgbClr val="2B2B2B"/>
                </a:solidFill>
                <a:latin typeface="Trebuchet MS"/>
                <a:ea typeface="Trebuchet MS"/>
                <a:cs typeface="Trebuchet MS"/>
              </a:rPr>
              <a:t> and can partner with dentists for credibility.</a:t>
            </a:r>
          </a:p>
        </p:txBody>
      </p:sp>
      <p:sp>
        <p:nvSpPr>
          <p:cNvPr id="4" name="column_text1" descr="column_text1"/>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58188"/>
              </a:spcBef>
              <a:spcAft>
                <a:spcPct val="58188"/>
              </a:spcAft>
            </a:pPr>
            <a:r>
              <a:rPr sz="1200" b="1">
                <a:solidFill>
                  <a:srgbClr val="2B2B2B"/>
                </a:solidFill>
                <a:latin typeface="Trebuchet MS"/>
                <a:ea typeface="Trebuchet MS"/>
                <a:cs typeface="Trebuchet MS"/>
              </a:rPr>
              <a:t>EMEA: relaunches and natural ingredients dominate</a:t>
            </a:r>
          </a:p>
          <a:p>
            <a:pPr>
              <a:spcBef>
                <a:spcPct val="43750"/>
              </a:spcBef>
              <a:spcAft>
                <a:spcPct val="43750"/>
              </a:spcAft>
            </a:pPr>
            <a:r>
              <a:rPr sz="1200">
                <a:solidFill>
                  <a:srgbClr val="2B2B2B"/>
                </a:solidFill>
                <a:latin typeface="Trebuchet MS"/>
                <a:ea typeface="Trebuchet MS"/>
                <a:cs typeface="Trebuchet MS"/>
              </a:rPr>
              <a:t>The natural ingredient trend is not fading, but there are opportunities for brands to </a:t>
            </a:r>
            <a:r>
              <a:rPr sz="1200" b="1">
                <a:solidFill>
                  <a:srgbClr val="2B2B2B"/>
                </a:solidFill>
                <a:latin typeface="Trebuchet MS"/>
                <a:ea typeface="Trebuchet MS"/>
                <a:cs typeface="Trebuchet MS"/>
              </a:rPr>
              <a:t>differentiate by taking inspiration from Ayurvedic practices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Europe also has been facing a decline in product launches, prompting a </a:t>
            </a:r>
            <a:r>
              <a:rPr sz="1200" b="1">
                <a:solidFill>
                  <a:srgbClr val="2B2B2B"/>
                </a:solidFill>
                <a:latin typeface="Trebuchet MS"/>
                <a:ea typeface="Trebuchet MS"/>
                <a:cs typeface="Trebuchet MS"/>
              </a:rPr>
              <a:t>need for innovation</a:t>
            </a:r>
            <a:r>
              <a:rPr sz="1200">
                <a:solidFill>
                  <a:srgbClr val="2B2B2B"/>
                </a:solidFill>
                <a:latin typeface="Trebuchet MS"/>
                <a:ea typeface="Trebuchet MS"/>
                <a:cs typeface="Trebuchet MS"/>
              </a:rPr>
              <a:t> that caters to consumer demand for novelty.</a:t>
            </a: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Natural oils</a:t>
            </a:r>
          </a:p>
          <a:p>
            <a:pPr>
              <a:spcBef>
                <a:spcPct val="0"/>
              </a:spcBef>
              <a:spcAft>
                <a:spcPct val="43750"/>
              </a:spcAft>
            </a:pPr>
            <a:r>
              <a:rPr sz="1000">
                <a:solidFill>
                  <a:srgbClr val="2B2B2B"/>
                </a:solidFill>
                <a:latin typeface="Trebuchet MS"/>
                <a:hlinkClick r:id="rId3"/>
              </a:rPr>
              <a:t>Ringana Fresh Tooth Oil</a:t>
            </a:r>
            <a:r>
              <a:rPr sz="1000">
                <a:solidFill>
                  <a:srgbClr val="2B2B2B"/>
                </a:solidFill>
                <a:latin typeface="Trebuchet MS"/>
              </a:rPr>
              <a:t> embraces oil pulling (swishing oil around the mouth) with a formula containing natural ingredients (such as manuka oil, bisabolol and turmeric extract) to promote wound healing, combat inflammation and fight bacteria.</a:t>
            </a:r>
          </a:p>
        </p:txBody>
      </p:sp>
      <p:sp>
        <p:nvSpPr>
          <p:cNvPr id="6"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Tooth tech</a:t>
            </a:r>
          </a:p>
          <a:p>
            <a:pPr>
              <a:spcBef>
                <a:spcPct val="0"/>
              </a:spcBef>
              <a:spcAft>
                <a:spcPct val="43750"/>
              </a:spcAft>
            </a:pPr>
            <a:r>
              <a:rPr sz="1000">
                <a:solidFill>
                  <a:srgbClr val="2B2B2B"/>
                </a:solidFill>
                <a:latin typeface="Trebuchet MS"/>
                <a:hlinkClick r:id="rId4"/>
              </a:rPr>
              <a:t>NVR Probiotics &amp; Enzymes Whitening Toothpaste</a:t>
            </a:r>
            <a:r>
              <a:rPr sz="1000">
                <a:solidFill>
                  <a:srgbClr val="2B2B2B"/>
                </a:solidFill>
                <a:latin typeface="Trebuchet MS"/>
              </a:rPr>
              <a:t> contains probiotics to balance the oral microbiome and freshen breath. The toothpaste uses micro-capsule technology to ensure ingredients remain effective.</a:t>
            </a:r>
          </a:p>
        </p:txBody>
      </p:sp>
      <p:sp>
        <p:nvSpPr>
          <p:cNvPr id="7" name="product_description3" descr="product_description3"/>
          <p:cNvSpPr>
            <a:spLocks noGrp="1"/>
          </p:cNvSpPr>
          <p:nvPr>
            <p:ph type="body" sz="quarter" idx="14"/>
          </p:nvPr>
        </p:nvSpPr>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000" baseline="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Beauty meets oral care</a:t>
            </a:r>
          </a:p>
          <a:p>
            <a:pPr>
              <a:spcBef>
                <a:spcPct val="0"/>
              </a:spcBef>
              <a:spcAft>
                <a:spcPct val="43750"/>
              </a:spcAft>
            </a:pPr>
            <a:r>
              <a:rPr sz="1000">
                <a:solidFill>
                  <a:srgbClr val="2B2B2B"/>
                </a:solidFill>
                <a:latin typeface="Trebuchet MS"/>
                <a:hlinkClick r:id="rId5"/>
              </a:rPr>
              <a:t>Moon Teeth Whitener &amp; Lip Brightener</a:t>
            </a:r>
            <a:r>
              <a:rPr sz="1000">
                <a:solidFill>
                  <a:srgbClr val="2B2B2B"/>
                </a:solidFill>
                <a:latin typeface="Trebuchet MS"/>
              </a:rPr>
              <a:t> blurs beauty with oral care. The dual-ended teeth whitener/lip gloss incorporates an antioxidant blend to gently whiten teeth and uses vitamin E to moisturise lips.</a:t>
            </a:r>
          </a:p>
        </p:txBody>
      </p:sp>
      <p:sp>
        <p:nvSpPr>
          <p:cNvPr id="8"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9"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0"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Our pick of the most innovative launches in this review</a:t>
            </a:r>
          </a:p>
        </p:txBody>
      </p:sp>
      <p:pic>
        <p:nvPicPr>
          <p:cNvPr id="11" name="New picture" descr="product_image2"/>
          <p:cNvPicPr>
            <a:picLocks noChangeAspect="1"/>
          </p:cNvPicPr>
          <p:nvPr/>
        </p:nvPicPr>
        <p:blipFill>
          <a:blip r:embed="rId7"/>
          <a:stretch>
            <a:fillRect/>
          </a:stretch>
        </p:blipFill>
        <p:spPr>
          <a:xfrm>
            <a:off x="3238500" y="1130300"/>
            <a:ext cx="2006600" cy="2006600"/>
          </a:xfrm>
          <a:prstGeom prst="rect">
            <a:avLst/>
          </a:prstGeom>
        </p:spPr>
      </p:pic>
      <p:pic>
        <p:nvPicPr>
          <p:cNvPr id="12" name="New picture" descr="product_image3"/>
          <p:cNvPicPr>
            <a:picLocks noChangeAspect="1"/>
          </p:cNvPicPr>
          <p:nvPr/>
        </p:nvPicPr>
        <p:blipFill>
          <a:blip r:embed="rId8"/>
          <a:stretch>
            <a:fillRect/>
          </a:stretch>
        </p:blipFill>
        <p:spPr>
          <a:xfrm>
            <a:off x="6108700" y="1130300"/>
            <a:ext cx="2006600" cy="2006600"/>
          </a:xfrm>
          <a:prstGeom prst="rect">
            <a:avLst/>
          </a:prstGeom>
        </p:spPr>
      </p:pic>
      <p:pic>
        <p:nvPicPr>
          <p:cNvPr id="13" name="New picture" descr="product_image1"/>
          <p:cNvPicPr>
            <a:picLocks noChangeAspect="1"/>
          </p:cNvPicPr>
          <p:nvPr/>
        </p:nvPicPr>
        <p:blipFill>
          <a:blip r:embed="rId9"/>
          <a:stretch>
            <a:fillRect/>
          </a:stretch>
        </p:blipFill>
        <p:spPr>
          <a:xfrm>
            <a:off x="342900" y="1130300"/>
            <a:ext cx="2006600" cy="2006600"/>
          </a:xfrm>
          <a:prstGeom prst="rect">
            <a:avLst/>
          </a:prstGeom>
        </p:spPr>
      </p:pic>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A niche ingredient</a:t>
            </a:r>
          </a:p>
          <a:p>
            <a:pPr>
              <a:spcBef>
                <a:spcPct val="0"/>
              </a:spcBef>
              <a:spcAft>
                <a:spcPct val="43750"/>
              </a:spcAft>
            </a:pPr>
            <a:r>
              <a:rPr sz="1000">
                <a:solidFill>
                  <a:srgbClr val="2B2B2B"/>
                </a:solidFill>
                <a:latin typeface="Trebuchet MS"/>
                <a:hlinkClick r:id="rId3"/>
              </a:rPr>
              <a:t>Vay Spilanthes Mouthwash</a:t>
            </a:r>
            <a:r>
              <a:rPr sz="1000">
                <a:solidFill>
                  <a:srgbClr val="2B2B2B"/>
                </a:solidFill>
                <a:latin typeface="Trebuchet MS"/>
              </a:rPr>
              <a:t> is one of just four global oral care launches in the year to July 2024 to </a:t>
            </a:r>
            <a:r>
              <a:rPr sz="1000">
                <a:solidFill>
                  <a:srgbClr val="2B2B2B"/>
                </a:solidFill>
                <a:latin typeface="Trebuchet MS"/>
                <a:hlinkClick r:id="rId4"/>
              </a:rPr>
              <a:t>contain </a:t>
            </a:r>
            <a:r>
              <a:rPr sz="1000" i="1">
                <a:solidFill>
                  <a:srgbClr val="2B2B2B"/>
                </a:solidFill>
                <a:latin typeface="Trebuchet MS"/>
                <a:hlinkClick r:id="rId4"/>
              </a:rPr>
              <a:t>Spilathes acmella</a:t>
            </a:r>
            <a:r>
              <a:rPr sz="1000">
                <a:solidFill>
                  <a:srgbClr val="2B2B2B"/>
                </a:solidFill>
                <a:latin typeface="Trebuchet MS"/>
              </a:rPr>
              <a:t>, an Amazonian flower thought to help with dry mouth.</a:t>
            </a:r>
          </a:p>
        </p:txBody>
      </p:sp>
      <p:sp>
        <p:nvSpPr>
          <p:cNvPr id="6"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Targets design-conscious consumers</a:t>
            </a:r>
          </a:p>
          <a:p>
            <a:pPr>
              <a:spcBef>
                <a:spcPct val="0"/>
              </a:spcBef>
              <a:spcAft>
                <a:spcPct val="43750"/>
              </a:spcAft>
            </a:pPr>
            <a:r>
              <a:rPr sz="1000">
                <a:solidFill>
                  <a:srgbClr val="2B2B2B"/>
                </a:solidFill>
                <a:latin typeface="Trebuchet MS"/>
                <a:hlinkClick r:id="rId5"/>
              </a:rPr>
              <a:t>Mittel Doctor Best Medium Toothbrush</a:t>
            </a:r>
            <a:r>
              <a:rPr sz="1000">
                <a:solidFill>
                  <a:srgbClr val="2B2B2B"/>
                </a:solidFill>
                <a:latin typeface="Trebuchet MS"/>
              </a:rPr>
              <a:t> is made in collaboration with Pantone to feature its 2024 colour of the year, Peach Fuzz, for design-conscious oral care users.</a:t>
            </a:r>
          </a:p>
        </p:txBody>
      </p:sp>
      <p:sp>
        <p:nvSpPr>
          <p:cNvPr id="7" name="product_description3" descr="product_description3"/>
          <p:cNvSpPr>
            <a:spLocks noGrp="1"/>
          </p:cNvSpPr>
          <p:nvPr>
            <p:ph type="body" sz="quarter" idx="14"/>
          </p:nvPr>
        </p:nvSpPr>
        <p:spPr/>
        <p:txBody>
          <a:bodyPr lIns="0" tIns="0" rIns="0" bIns="0"/>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1000" baseline="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Localisation</a:t>
            </a:r>
          </a:p>
          <a:p>
            <a:pPr>
              <a:spcBef>
                <a:spcPct val="0"/>
              </a:spcBef>
              <a:spcAft>
                <a:spcPct val="43750"/>
              </a:spcAft>
            </a:pPr>
            <a:r>
              <a:rPr sz="1000">
                <a:solidFill>
                  <a:srgbClr val="2B2B2B"/>
                </a:solidFill>
                <a:latin typeface="Trebuchet MS"/>
                <a:hlinkClick r:id="rId6"/>
              </a:rPr>
              <a:t>Ola Cycle by Ola Bamboo Soft Canadian Maple Wood Toothbrush</a:t>
            </a:r>
            <a:r>
              <a:rPr sz="1000">
                <a:solidFill>
                  <a:srgbClr val="2B2B2B"/>
                </a:solidFill>
                <a:latin typeface="Trebuchet MS"/>
              </a:rPr>
              <a:t> is the first toothbrush made entirely from Canadian manufacturing leftovers. It also features a biodegradable handle.</a:t>
            </a:r>
          </a:p>
        </p:txBody>
      </p:sp>
      <p:sp>
        <p:nvSpPr>
          <p:cNvPr id="8" name="go_to_button" descr="go_to_button">
            <a:hlinkClick r:id="rId7"/>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9"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0"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Other innovative launches</a:t>
            </a:r>
          </a:p>
        </p:txBody>
      </p:sp>
      <p:pic>
        <p:nvPicPr>
          <p:cNvPr id="11" name="New picture" descr="product_image2"/>
          <p:cNvPicPr>
            <a:picLocks noChangeAspect="1"/>
          </p:cNvPicPr>
          <p:nvPr/>
        </p:nvPicPr>
        <p:blipFill>
          <a:blip r:embed="rId8"/>
          <a:stretch>
            <a:fillRect/>
          </a:stretch>
        </p:blipFill>
        <p:spPr>
          <a:xfrm>
            <a:off x="3238500" y="1130300"/>
            <a:ext cx="2006600" cy="2006600"/>
          </a:xfrm>
          <a:prstGeom prst="rect">
            <a:avLst/>
          </a:prstGeom>
        </p:spPr>
      </p:pic>
      <p:pic>
        <p:nvPicPr>
          <p:cNvPr id="12" name="New picture" descr="product_image3"/>
          <p:cNvPicPr>
            <a:picLocks noChangeAspect="1"/>
          </p:cNvPicPr>
          <p:nvPr/>
        </p:nvPicPr>
        <p:blipFill>
          <a:blip r:embed="rId9"/>
          <a:stretch>
            <a:fillRect/>
          </a:stretch>
        </p:blipFill>
        <p:spPr>
          <a:xfrm>
            <a:off x="6108700" y="1130300"/>
            <a:ext cx="2006600" cy="2006600"/>
          </a:xfrm>
          <a:prstGeom prst="rect">
            <a:avLst/>
          </a:prstGeom>
        </p:spPr>
      </p:pic>
      <p:pic>
        <p:nvPicPr>
          <p:cNvPr id="13" name="New picture" descr="product_image1"/>
          <p:cNvPicPr>
            <a:picLocks noChangeAspect="1"/>
          </p:cNvPicPr>
          <p:nvPr/>
        </p:nvPicPr>
        <p:blipFill>
          <a:blip r:embed="rId10"/>
          <a:stretch>
            <a:fillRect/>
          </a:stretch>
        </p:blipFill>
        <p:spPr>
          <a:xfrm>
            <a:off x="342900" y="1130300"/>
            <a:ext cx="2006600" cy="2006600"/>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Europe, Middle East &amp; Africa (EMEA)</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Europe: innovation is necessary</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Trying new things</a:t>
            </a:r>
          </a:p>
        </p:txBody>
      </p:sp>
      <p:sp>
        <p:nvSpPr>
          <p:cNvPr id="3"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30%</a:t>
            </a:r>
          </a:p>
        </p:txBody>
      </p:sp>
      <p:sp>
        <p:nvSpPr>
          <p:cNvPr id="4"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Finnish adults* bought a new beauty/grooming product </a:t>
            </a:r>
            <a:r>
              <a:rPr sz="1100">
                <a:solidFill>
                  <a:srgbClr val="939393"/>
                </a:solidFill>
                <a:latin typeface="Trebuchet MS"/>
                <a:ea typeface="Trebuchet MS"/>
                <a:cs typeface="Trebuchet MS"/>
                <a:hlinkClick r:id="rId3"/>
              </a:rPr>
              <a:t>they had not tried before</a:t>
            </a:r>
            <a:r>
              <a:rPr sz="1100">
                <a:solidFill>
                  <a:srgbClr val="939393"/>
                </a:solidFill>
                <a:latin typeface="Trebuchet MS"/>
                <a:ea typeface="Trebuchet MS"/>
                <a:cs typeface="Trebuchet MS"/>
              </a:rPr>
              <a:t> in the three months to March 2024</a:t>
            </a:r>
          </a:p>
        </p:txBody>
      </p:sp>
      <p:sp>
        <p:nvSpPr>
          <p:cNvPr id="5"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New product launches capture attention and consumer data corroborates the interest in newness, but the category is not aligning with this demand as </a:t>
            </a:r>
            <a:r>
              <a:rPr sz="1200" b="1">
                <a:solidFill>
                  <a:srgbClr val="2B2B2B"/>
                </a:solidFill>
                <a:latin typeface="Trebuchet MS"/>
                <a:ea typeface="Trebuchet MS"/>
                <a:cs typeface="Trebuchet MS"/>
              </a:rPr>
              <a:t>brands have focused on cost-saving relaunches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However, it is more important than ever to develop entirely new products. </a:t>
            </a:r>
            <a:r>
              <a:rPr sz="1200" b="1">
                <a:solidFill>
                  <a:srgbClr val="2B2B2B"/>
                </a:solidFill>
                <a:latin typeface="Trebuchet MS"/>
                <a:ea typeface="Trebuchet MS"/>
                <a:cs typeface="Trebuchet MS"/>
              </a:rPr>
              <a:t>AI has levelled the playing field between large and small brands</a:t>
            </a:r>
            <a:r>
              <a:rPr sz="1200">
                <a:solidFill>
                  <a:srgbClr val="2B2B2B"/>
                </a:solidFill>
                <a:latin typeface="Trebuchet MS"/>
                <a:ea typeface="Trebuchet MS"/>
                <a:cs typeface="Trebuchet MS"/>
              </a:rPr>
              <a:t> because algorithms can contribute to product innovation and help create marketing campaigns. The advent of AI also allows the NPD cycle to be shorter as it can quickly make sense of a vast amount of data.</a:t>
            </a:r>
          </a:p>
          <a:p>
            <a:pPr>
              <a:spcBef>
                <a:spcPct val="43750"/>
              </a:spcBef>
              <a:spcAft>
                <a:spcPct val="43750"/>
              </a:spcAft>
            </a:pPr>
            <a:r>
              <a:rPr sz="1200">
                <a:solidFill>
                  <a:srgbClr val="2B2B2B"/>
                </a:solidFill>
                <a:latin typeface="Trebuchet MS"/>
                <a:ea typeface="Trebuchet MS"/>
                <a:cs typeface="Trebuchet MS"/>
              </a:rPr>
              <a:t>The change in how NPD can be conducted proves that both large and small brands need to </a:t>
            </a:r>
            <a:r>
              <a:rPr sz="1200" b="1">
                <a:solidFill>
                  <a:srgbClr val="2B2B2B"/>
                </a:solidFill>
                <a:latin typeface="Trebuchet MS"/>
                <a:ea typeface="Trebuchet MS"/>
                <a:cs typeface="Trebuchet MS"/>
              </a:rPr>
              <a:t>stay competitive and differentiate with innovation that appeals to the consumer interest in newness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Brands can </a:t>
            </a:r>
            <a:r>
              <a:rPr sz="1200" b="1">
                <a:solidFill>
                  <a:srgbClr val="2B2B2B"/>
                </a:solidFill>
                <a:latin typeface="Trebuchet MS"/>
                <a:ea typeface="Trebuchet MS"/>
                <a:cs typeface="Trebuchet MS"/>
              </a:rPr>
              <a:t>learn from other BPC categories</a:t>
            </a:r>
            <a:r>
              <a:rPr sz="1200">
                <a:solidFill>
                  <a:srgbClr val="2B2B2B"/>
                </a:solidFill>
                <a:latin typeface="Trebuchet MS"/>
                <a:ea typeface="Trebuchet MS"/>
                <a:cs typeface="Trebuchet MS"/>
              </a:rPr>
              <a:t> (namely facial skincare) for format inspiration and leverage AI to find novel ingredients with oral care benefits.</a:t>
            </a:r>
          </a:p>
        </p:txBody>
      </p:sp>
      <p:sp>
        <p:nvSpPr>
          <p:cNvPr id="6"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fontScale="92500" lnSpcReduction="20000"/>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 taken from Mintel's Global Consumer</a:t>
            </a:r>
          </a:p>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Finland: 1,000 internet users aged 16+</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March 2024</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Changing dynamics necessitate innovation</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New product launches have been becoming less common in the European oral care category as</a:t>
            </a:r>
            <a:r>
              <a:rPr sz="1200" b="1">
                <a:solidFill>
                  <a:srgbClr val="2B2B2B"/>
                </a:solidFill>
                <a:latin typeface="Trebuchet MS"/>
                <a:ea typeface="Trebuchet MS"/>
                <a:cs typeface="Trebuchet MS"/>
              </a:rPr>
              <a:t> brands have favoured relaunches and repackaging</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This could make it easy for genuine innovation (including format, claim or ingredient innovation) to </a:t>
            </a:r>
            <a:r>
              <a:rPr sz="1200" b="1">
                <a:solidFill>
                  <a:srgbClr val="2B2B2B"/>
                </a:solidFill>
                <a:latin typeface="Trebuchet MS"/>
                <a:ea typeface="Trebuchet MS"/>
                <a:cs typeface="Trebuchet MS"/>
              </a:rPr>
              <a:t>capture consumer attention</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Newer brands in the category can </a:t>
            </a:r>
            <a:r>
              <a:rPr sz="1200" b="1">
                <a:solidFill>
                  <a:srgbClr val="2B2B2B"/>
                </a:solidFill>
                <a:latin typeface="Trebuchet MS"/>
                <a:ea typeface="Trebuchet MS"/>
                <a:cs typeface="Trebuchet MS"/>
              </a:rPr>
              <a:t>establish credibility with ingredient transparency or dentist-approved claims</a:t>
            </a:r>
            <a:r>
              <a:rPr sz="1200">
                <a:solidFill>
                  <a:srgbClr val="2B2B2B"/>
                </a:solidFill>
                <a:latin typeface="Trebuchet MS"/>
                <a:ea typeface="Trebuchet MS"/>
                <a:cs typeface="Trebuchet MS"/>
              </a:rPr>
              <a:t>.</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4"/>
              </a:rPr>
              <a:t>Mintel GNPD, August 2019-July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need for newness</a:t>
            </a:r>
          </a:p>
        </p:txBody>
      </p:sp>
      <p:graphicFrame>
        <p:nvGraphicFramePr>
          <p:cNvPr id="9" name="ChartObject" descr="chart"/>
          <p:cNvGraphicFramePr/>
          <p:nvPr/>
        </p:nvGraphicFramePr>
        <p:xfrm>
          <a:off x="349200" y="1138238"/>
          <a:ext cx="5328592" cy="2657475"/>
        </p:xfrm>
        <a:graphic>
          <a:graphicData uri="http://schemas.openxmlformats.org/drawingml/2006/chart">
            <c:chart xmlns:c="http://schemas.openxmlformats.org/drawingml/2006/chart" r:id="rId5"/>
          </a:graphicData>
        </a:graphic>
      </p:graphicFrame>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disrupting the European oral care category with novel packaging and product formats to capture consumer attention.</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Natural oils</a:t>
            </a:r>
          </a:p>
          <a:p>
            <a:pPr>
              <a:spcBef>
                <a:spcPct val="0"/>
              </a:spcBef>
              <a:spcAft>
                <a:spcPct val="43750"/>
              </a:spcAft>
            </a:pPr>
            <a:r>
              <a:rPr sz="1000">
                <a:solidFill>
                  <a:srgbClr val="2B2B2B"/>
                </a:solidFill>
                <a:latin typeface="Trebuchet MS"/>
                <a:hlinkClick r:id="rId3"/>
              </a:rPr>
              <a:t>Ringana Fresh Tooth Oil</a:t>
            </a:r>
            <a:r>
              <a:rPr sz="1000">
                <a:solidFill>
                  <a:srgbClr val="2B2B2B"/>
                </a:solidFill>
                <a:latin typeface="Trebuchet MS"/>
              </a:rPr>
              <a:t> embraces oil pulling with a formula containing natural ingredients (such as manuka oil, bisabolol and turmeric extract) to promote wound healing, combat inflammation and fight bacteria.</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Dual-phase formula</a:t>
            </a:r>
          </a:p>
          <a:p>
            <a:pPr>
              <a:spcBef>
                <a:spcPct val="0"/>
              </a:spcBef>
              <a:spcAft>
                <a:spcPct val="43750"/>
              </a:spcAft>
            </a:pPr>
            <a:r>
              <a:rPr sz="1000">
                <a:solidFill>
                  <a:srgbClr val="2B2B2B"/>
                </a:solidFill>
                <a:latin typeface="Trebuchet MS"/>
                <a:hlinkClick r:id="rId4"/>
              </a:rPr>
              <a:t>The Smilist Microbiotic Mouthwash</a:t>
            </a:r>
            <a:r>
              <a:rPr sz="1000">
                <a:solidFill>
                  <a:srgbClr val="2B2B2B"/>
                </a:solidFill>
                <a:latin typeface="Trebuchet MS"/>
              </a:rPr>
              <a:t> features a dual-phased formula – more often seen in the facial skincare category. The product contains vitamins, prebiotics and minerals to neutralise bad breath and improve oral health.</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Easy to refill</a:t>
            </a:r>
          </a:p>
          <a:p>
            <a:pPr>
              <a:spcBef>
                <a:spcPct val="0"/>
              </a:spcBef>
              <a:spcAft>
                <a:spcPct val="43750"/>
              </a:spcAft>
            </a:pPr>
            <a:r>
              <a:rPr sz="1000">
                <a:solidFill>
                  <a:srgbClr val="2B2B2B"/>
                </a:solidFill>
                <a:latin typeface="Trebuchet MS"/>
                <a:hlinkClick r:id="rId5"/>
              </a:rPr>
              <a:t>Compagnie de Provence Whitening Toothpaste</a:t>
            </a:r>
            <a:r>
              <a:rPr sz="1000">
                <a:solidFill>
                  <a:srgbClr val="2B2B2B"/>
                </a:solidFill>
                <a:latin typeface="Trebuchet MS"/>
              </a:rPr>
              <a:t> comes in a refillable glass bottle, and the packaging focuses on ingredient transparency, detailing the benefits of fluoride, silica and green tea extract, among others.</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Novelty can attract consumer attention</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Europe: next-gen naturals</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chemical concern</a:t>
            </a:r>
          </a:p>
        </p:txBody>
      </p:sp>
      <p:sp>
        <p:nvSpPr>
          <p:cNvPr id="3"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29%</a:t>
            </a:r>
          </a:p>
        </p:txBody>
      </p:sp>
      <p:sp>
        <p:nvSpPr>
          <p:cNvPr id="4"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UK adults who use traditional toothpaste/gel </a:t>
            </a:r>
            <a:r>
              <a:rPr sz="1100">
                <a:solidFill>
                  <a:srgbClr val="939393"/>
                </a:solidFill>
                <a:latin typeface="Trebuchet MS"/>
                <a:ea typeface="Trebuchet MS"/>
                <a:cs typeface="Trebuchet MS"/>
                <a:hlinkClick r:id="rId3"/>
              </a:rPr>
              <a:t>worry about the chemicals</a:t>
            </a:r>
            <a:r>
              <a:rPr sz="1100">
                <a:solidFill>
                  <a:srgbClr val="939393"/>
                </a:solidFill>
                <a:latin typeface="Trebuchet MS"/>
                <a:ea typeface="Trebuchet MS"/>
                <a:cs typeface="Trebuchet MS"/>
              </a:rPr>
              <a:t> in these products</a:t>
            </a:r>
          </a:p>
        </p:txBody>
      </p:sp>
      <p:sp>
        <p:nvSpPr>
          <p:cNvPr id="5"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Consumers are </a:t>
            </a:r>
            <a:r>
              <a:rPr sz="1200" b="1">
                <a:solidFill>
                  <a:srgbClr val="2B2B2B"/>
                </a:solidFill>
                <a:latin typeface="Trebuchet MS"/>
                <a:ea typeface="Trebuchet MS"/>
                <a:cs typeface="Trebuchet MS"/>
              </a:rPr>
              <a:t>concerned about the ingredients in oral care products</a:t>
            </a:r>
            <a:r>
              <a:rPr sz="1200">
                <a:solidFill>
                  <a:srgbClr val="2B2B2B"/>
                </a:solidFill>
                <a:latin typeface="Trebuchet MS"/>
                <a:ea typeface="Trebuchet MS"/>
                <a:cs typeface="Trebuchet MS"/>
              </a:rPr>
              <a:t>, creating opportunities for brands using natural ingredients to allay consumer concerns. However, as botanical claims are common in the oral care category, brands can </a:t>
            </a:r>
            <a:r>
              <a:rPr sz="1200" b="1">
                <a:solidFill>
                  <a:srgbClr val="2B2B2B"/>
                </a:solidFill>
                <a:latin typeface="Trebuchet MS"/>
                <a:ea typeface="Trebuchet MS"/>
                <a:cs typeface="Trebuchet MS"/>
              </a:rPr>
              <a:t>differentiate with Ayurveda-inspired ingredients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Ayurveda is a traditional, holistic system of medicine that originated in India thousands of years ago that includes </a:t>
            </a:r>
            <a:r>
              <a:rPr sz="1200" b="1">
                <a:solidFill>
                  <a:srgbClr val="2B2B2B"/>
                </a:solidFill>
                <a:latin typeface="Trebuchet MS"/>
                <a:ea typeface="Trebuchet MS"/>
                <a:cs typeface="Trebuchet MS"/>
              </a:rPr>
              <a:t>herbal remedies</a:t>
            </a:r>
            <a:r>
              <a:rPr sz="1200">
                <a:solidFill>
                  <a:srgbClr val="2B2B2B"/>
                </a:solidFill>
                <a:latin typeface="Trebuchet MS"/>
                <a:ea typeface="Trebuchet MS"/>
                <a:cs typeface="Trebuchet MS"/>
              </a:rPr>
              <a:t> and natural ingredients. The use of Ayurvedic ingredients and traditions is becoming increasingly common in BPC, with brands (including Kama and Shanti) centring Ayurveda in their formulations and brand stories.</a:t>
            </a:r>
          </a:p>
          <a:p>
            <a:pPr>
              <a:spcBef>
                <a:spcPct val="43750"/>
              </a:spcBef>
              <a:spcAft>
                <a:spcPct val="43750"/>
              </a:spcAft>
            </a:pPr>
            <a:r>
              <a:rPr sz="1200">
                <a:solidFill>
                  <a:srgbClr val="2B2B2B"/>
                </a:solidFill>
                <a:latin typeface="Trebuchet MS"/>
                <a:ea typeface="Trebuchet MS"/>
                <a:cs typeface="Trebuchet MS"/>
              </a:rPr>
              <a:t>The Ayurvedic practice of </a:t>
            </a:r>
            <a:r>
              <a:rPr sz="1200" b="1">
                <a:solidFill>
                  <a:srgbClr val="2B2B2B"/>
                </a:solidFill>
                <a:latin typeface="Trebuchet MS"/>
                <a:ea typeface="Trebuchet MS"/>
                <a:cs typeface="Trebuchet MS"/>
              </a:rPr>
              <a:t>tongue scraping</a:t>
            </a:r>
            <a:r>
              <a:rPr sz="1200">
                <a:solidFill>
                  <a:srgbClr val="2B2B2B"/>
                </a:solidFill>
                <a:latin typeface="Trebuchet MS"/>
                <a:ea typeface="Trebuchet MS"/>
                <a:cs typeface="Trebuchet MS"/>
              </a:rPr>
              <a:t> is already a growing trend, according to </a:t>
            </a:r>
            <a:r>
              <a:rPr sz="1200">
                <a:solidFill>
                  <a:srgbClr val="2B2B2B"/>
                </a:solidFill>
                <a:latin typeface="Trebuchet MS"/>
                <a:ea typeface="Trebuchet MS"/>
                <a:cs typeface="Trebuchet MS"/>
                <a:hlinkClick r:id="rId4"/>
              </a:rPr>
              <a:t>Google Trends</a:t>
            </a:r>
            <a:r>
              <a:rPr sz="1200">
                <a:solidFill>
                  <a:srgbClr val="2B2B2B"/>
                </a:solidFill>
                <a:latin typeface="Trebuchet MS"/>
                <a:ea typeface="Trebuchet MS"/>
                <a:cs typeface="Trebuchet MS"/>
              </a:rPr>
              <a:t>, which corroborates the consumer </a:t>
            </a:r>
            <a:r>
              <a:rPr sz="1200" b="1">
                <a:solidFill>
                  <a:srgbClr val="2B2B2B"/>
                </a:solidFill>
                <a:latin typeface="Trebuchet MS"/>
                <a:ea typeface="Trebuchet MS"/>
                <a:cs typeface="Trebuchet MS"/>
              </a:rPr>
              <a:t>appetite for alternative approaches to oral health</a:t>
            </a:r>
            <a:r>
              <a:rPr sz="1200">
                <a:solidFill>
                  <a:srgbClr val="2B2B2B"/>
                </a:solidFill>
                <a:latin typeface="Trebuchet MS"/>
                <a:ea typeface="Trebuchet MS"/>
                <a:cs typeface="Trebuchet MS"/>
              </a:rPr>
              <a:t>.</a:t>
            </a:r>
          </a:p>
        </p:txBody>
      </p:sp>
      <p:sp>
        <p:nvSpPr>
          <p:cNvPr id="6"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UK: 1,714 internet users aged who have used traditional toothpaste/gel in the last three months</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April 2024</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Differentiate with Ayurvedic ingredients</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While still a niche trend, there has been some growth in European oral care launches referencing Ayurveda as </a:t>
            </a:r>
            <a:r>
              <a:rPr sz="1200" b="1">
                <a:solidFill>
                  <a:srgbClr val="2B2B2B"/>
                </a:solidFill>
                <a:latin typeface="Trebuchet MS"/>
                <a:ea typeface="Trebuchet MS"/>
                <a:cs typeface="Trebuchet MS"/>
              </a:rPr>
              <a:t>brands have sought to meet the consumer appetite for functional natural ingredients</a:t>
            </a:r>
            <a:r>
              <a:rPr sz="1200">
                <a:solidFill>
                  <a:srgbClr val="2B2B2B"/>
                </a:solidFill>
                <a:latin typeface="Trebuchet MS"/>
                <a:ea typeface="Trebuchet MS"/>
                <a:cs typeface="Trebuchet MS"/>
              </a:rPr>
              <a:t>. Such products can appeal to the 41% of German adults who think </a:t>
            </a:r>
            <a:r>
              <a:rPr sz="1200">
                <a:solidFill>
                  <a:srgbClr val="2B2B2B"/>
                </a:solidFill>
                <a:latin typeface="Trebuchet MS"/>
                <a:ea typeface="Trebuchet MS"/>
                <a:cs typeface="Trebuchet MS"/>
                <a:hlinkClick r:id="rId3"/>
              </a:rPr>
              <a:t>toothpastes with all-natural ingredients are just as effective as regular ones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In addition to Ayurvedic ingredients, brands can </a:t>
            </a:r>
            <a:r>
              <a:rPr sz="1200" b="1">
                <a:solidFill>
                  <a:srgbClr val="2B2B2B"/>
                </a:solidFill>
                <a:latin typeface="Trebuchet MS"/>
                <a:ea typeface="Trebuchet MS"/>
                <a:cs typeface="Trebuchet MS"/>
              </a:rPr>
              <a:t>draw on holistic practices</a:t>
            </a:r>
            <a:r>
              <a:rPr sz="1200">
                <a:solidFill>
                  <a:srgbClr val="2B2B2B"/>
                </a:solidFill>
                <a:latin typeface="Trebuchet MS"/>
                <a:ea typeface="Trebuchet MS"/>
                <a:cs typeface="Trebuchet MS"/>
              </a:rPr>
              <a:t>, such as tongue scraping and </a:t>
            </a:r>
            <a:r>
              <a:rPr sz="1200" b="1">
                <a:solidFill>
                  <a:srgbClr val="2B2B2B"/>
                </a:solidFill>
                <a:latin typeface="Trebuchet MS"/>
                <a:ea typeface="Trebuchet MS"/>
                <a:cs typeface="Trebuchet MS"/>
              </a:rPr>
              <a:t>oil pulling</a:t>
            </a:r>
            <a:r>
              <a:rPr sz="1200">
                <a:solidFill>
                  <a:srgbClr val="2B2B2B"/>
                </a:solidFill>
                <a:latin typeface="Trebuchet MS"/>
                <a:ea typeface="Trebuchet MS"/>
                <a:cs typeface="Trebuchet MS"/>
              </a:rPr>
              <a:t>. These have been done for centuries in Ayurvedic medicine to promote oral health and hygiene.</a:t>
            </a:r>
          </a:p>
          <a:p>
            <a:pPr>
              <a:spcBef>
                <a:spcPct val="43750"/>
              </a:spcBef>
              <a:spcAft>
                <a:spcPct val="43750"/>
              </a:spcAft>
            </a:pPr>
            <a:r>
              <a:rPr sz="1200">
                <a:solidFill>
                  <a:srgbClr val="2B2B2B"/>
                </a:solidFill>
                <a:latin typeface="Trebuchet MS"/>
                <a:ea typeface="Trebuchet MS"/>
                <a:cs typeface="Trebuchet MS"/>
              </a:rPr>
              <a:t>Brands that incorporate Ayurvedic ingredients and practices into their oral care proposition can also </a:t>
            </a:r>
            <a:r>
              <a:rPr sz="1200" b="1">
                <a:solidFill>
                  <a:srgbClr val="2B2B2B"/>
                </a:solidFill>
                <a:latin typeface="Trebuchet MS"/>
                <a:ea typeface="Trebuchet MS"/>
                <a:cs typeface="Trebuchet MS"/>
              </a:rPr>
              <a:t>tap into the growing trend of self-care and wellness</a:t>
            </a:r>
            <a:r>
              <a:rPr sz="1200">
                <a:solidFill>
                  <a:srgbClr val="2B2B2B"/>
                </a:solidFill>
                <a:latin typeface="Trebuchet MS"/>
                <a:ea typeface="Trebuchet MS"/>
                <a:cs typeface="Trebuchet MS"/>
              </a:rPr>
              <a:t>, as well as </a:t>
            </a:r>
            <a:r>
              <a:rPr sz="1200" b="1">
                <a:solidFill>
                  <a:srgbClr val="2B2B2B"/>
                </a:solidFill>
                <a:latin typeface="Trebuchet MS"/>
                <a:ea typeface="Trebuchet MS"/>
                <a:cs typeface="Trebuchet MS"/>
              </a:rPr>
              <a:t>align with consumer values surrounding sustainability and ethical sourcing</a:t>
            </a:r>
            <a:r>
              <a:rPr sz="1200">
                <a:solidFill>
                  <a:srgbClr val="2B2B2B"/>
                </a:solidFill>
                <a:latin typeface="Trebuchet MS"/>
                <a:ea typeface="Trebuchet MS"/>
                <a:cs typeface="Trebuchet MS"/>
              </a:rPr>
              <a:t>.</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 product description includes Ayurveda or Ayurvedic</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Mintel GNPD, August 2018-July 2024 (</a:t>
            </a:r>
            <a:r>
              <a:rPr sz="800">
                <a:solidFill>
                  <a:srgbClr val="666666"/>
                </a:solidFill>
                <a:latin typeface="Trebuchet MS"/>
                <a:hlinkClick r:id="rId5"/>
              </a:rPr>
              <a:t>botanical/herbal</a:t>
            </a:r>
            <a:r>
              <a:rPr sz="800">
                <a:solidFill>
                  <a:srgbClr val="666666"/>
                </a:solidFill>
                <a:latin typeface="Trebuchet MS"/>
              </a:rPr>
              <a:t>, </a:t>
            </a:r>
            <a:r>
              <a:rPr sz="800">
                <a:solidFill>
                  <a:srgbClr val="666666"/>
                </a:solidFill>
                <a:latin typeface="Trebuchet MS"/>
                <a:hlinkClick r:id="rId6"/>
              </a:rPr>
              <a:t>Ayurveda/Ayurvedic</a:t>
            </a:r>
            <a:r>
              <a:rPr sz="800">
                <a:solidFill>
                  <a:srgbClr val="666666"/>
                </a:solidFill>
                <a:latin typeface="Trebuchet MS"/>
              </a:rPr>
              <a:t>)</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Ayurvedic claims are niche, but growing</a:t>
            </a:r>
          </a:p>
        </p:txBody>
      </p:sp>
      <p:graphicFrame>
        <p:nvGraphicFramePr>
          <p:cNvPr id="9" name="ChartObject" descr="chart"/>
          <p:cNvGraphicFramePr/>
          <p:nvPr/>
        </p:nvGraphicFramePr>
        <p:xfrm>
          <a:off x="340713" y="1119191"/>
          <a:ext cx="4203758" cy="2888931"/>
        </p:xfrm>
        <a:graphic>
          <a:graphicData uri="http://schemas.openxmlformats.org/drawingml/2006/chart">
            <c:chart xmlns:c="http://schemas.openxmlformats.org/drawingml/2006/chart" r:id="rId7"/>
          </a:graphicData>
        </a:graphic>
      </p:graphicFrame>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taking different approaches to Ayurveda, with some relying on ancient practices and others giving them an update.</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Seal of approval</a:t>
            </a:r>
          </a:p>
          <a:p>
            <a:pPr>
              <a:spcBef>
                <a:spcPct val="0"/>
              </a:spcBef>
              <a:spcAft>
                <a:spcPct val="43750"/>
              </a:spcAft>
            </a:pPr>
            <a:r>
              <a:rPr sz="1000">
                <a:solidFill>
                  <a:srgbClr val="2B2B2B"/>
                </a:solidFill>
                <a:latin typeface="Trebuchet MS"/>
                <a:hlinkClick r:id="rId3"/>
              </a:rPr>
              <a:t>Dabur Blackseed Toothpaste</a:t>
            </a:r>
            <a:r>
              <a:rPr sz="1000">
                <a:solidFill>
                  <a:srgbClr val="2B2B2B"/>
                </a:solidFill>
                <a:latin typeface="Trebuchet MS"/>
              </a:rPr>
              <a:t> contains blackseed for its cleansing and protecting properties, and the product is recommended by The Hungarian Ayurveda Medical Foundation.</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Oil pulling</a:t>
            </a:r>
          </a:p>
          <a:p>
            <a:pPr>
              <a:spcBef>
                <a:spcPct val="0"/>
              </a:spcBef>
              <a:spcAft>
                <a:spcPct val="43750"/>
              </a:spcAft>
            </a:pPr>
            <a:r>
              <a:rPr sz="1000">
                <a:solidFill>
                  <a:srgbClr val="2B2B2B"/>
                </a:solidFill>
                <a:latin typeface="Trebuchet MS"/>
                <a:hlinkClick r:id="rId4"/>
              </a:rPr>
              <a:t>Georganics Oil Pulling Mouthwash</a:t>
            </a:r>
            <a:r>
              <a:rPr sz="1000">
                <a:solidFill>
                  <a:srgbClr val="2B2B2B"/>
                </a:solidFill>
                <a:latin typeface="Trebuchet MS"/>
              </a:rPr>
              <a:t> draws on the Ayurvedic tradition of oil pulling. The product features peppermint oil as an antibacterial agent and only four other ingredients. The packaging bears the COSMOS Organic logo.</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Modernising Ayurveda</a:t>
            </a:r>
          </a:p>
          <a:p>
            <a:pPr>
              <a:spcBef>
                <a:spcPct val="0"/>
              </a:spcBef>
              <a:spcAft>
                <a:spcPct val="43750"/>
              </a:spcAft>
            </a:pPr>
            <a:r>
              <a:rPr sz="1000">
                <a:solidFill>
                  <a:srgbClr val="2B2B2B"/>
                </a:solidFill>
                <a:latin typeface="Trebuchet MS"/>
                <a:hlinkClick r:id="rId5"/>
              </a:rPr>
              <a:t>Ayouthveda Whitening Toothpaste</a:t>
            </a:r>
            <a:r>
              <a:rPr sz="1000">
                <a:solidFill>
                  <a:srgbClr val="2B2B2B"/>
                </a:solidFill>
                <a:latin typeface="Trebuchet MS"/>
              </a:rPr>
              <a:t> combines Ayurvedic traditions with modern technology. The product claims to whiten teeth with phytotherapy, which also helps prevent tooth decay.</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Ancient practices inspire new products</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European consumers are ingredient-conscious – 24% of UK toothpaste users </a:t>
            </a:r>
            <a:r>
              <a:rPr sz="1200">
                <a:solidFill>
                  <a:srgbClr val="2B2B2B"/>
                </a:solidFill>
                <a:latin typeface="Trebuchet MS"/>
                <a:ea typeface="Trebuchet MS"/>
                <a:cs typeface="Trebuchet MS"/>
                <a:hlinkClick r:id="rId3"/>
              </a:rPr>
              <a:t>research the ingredients in oral care products</a:t>
            </a:r>
            <a:r>
              <a:rPr sz="1200">
                <a:solidFill>
                  <a:srgbClr val="2B2B2B"/>
                </a:solidFill>
                <a:latin typeface="Trebuchet MS"/>
                <a:ea typeface="Trebuchet MS"/>
                <a:cs typeface="Trebuchet MS"/>
              </a:rPr>
              <a:t>. This signals </a:t>
            </a:r>
            <a:r>
              <a:rPr sz="1200" b="1">
                <a:solidFill>
                  <a:srgbClr val="2B2B2B"/>
                </a:solidFill>
                <a:latin typeface="Trebuchet MS"/>
                <a:ea typeface="Trebuchet MS"/>
                <a:cs typeface="Trebuchet MS"/>
              </a:rPr>
              <a:t>interest in more ingredient transparency</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Zerolla is a UK brand </a:t>
            </a:r>
            <a:r>
              <a:rPr sz="1200" b="1">
                <a:solidFill>
                  <a:srgbClr val="2B2B2B"/>
                </a:solidFill>
                <a:latin typeface="Trebuchet MS"/>
                <a:ea typeface="Trebuchet MS"/>
                <a:cs typeface="Trebuchet MS"/>
              </a:rPr>
              <a:t>committed to using natural ingredients</a:t>
            </a:r>
            <a:r>
              <a:rPr sz="1200">
                <a:solidFill>
                  <a:srgbClr val="2B2B2B"/>
                </a:solidFill>
                <a:latin typeface="Trebuchet MS"/>
                <a:ea typeface="Trebuchet MS"/>
                <a:cs typeface="Trebuchet MS"/>
              </a:rPr>
              <a:t> for oral health benefits. The brand's product line-up includes toothpaste (in powder or tablet format), mouthwash tablets, floss and eco-friendly toothbrushes. Zerolla's Oil Pulling Mouthwash </a:t>
            </a:r>
            <a:r>
              <a:rPr sz="1200" b="1">
                <a:solidFill>
                  <a:srgbClr val="2B2B2B"/>
                </a:solidFill>
                <a:latin typeface="Trebuchet MS"/>
                <a:ea typeface="Trebuchet MS"/>
                <a:cs typeface="Trebuchet MS"/>
              </a:rPr>
              <a:t>draws upon Ayurvedic traditions to benefit the oral microbiome</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The brand's website offers insight into the natural ingredients it uses, including xylitol sourced from birch bark, peppermint essential oil and calcium fluoride. This open approach will </a:t>
            </a:r>
            <a:r>
              <a:rPr sz="1200" b="1">
                <a:solidFill>
                  <a:srgbClr val="2B2B2B"/>
                </a:solidFill>
                <a:latin typeface="Trebuchet MS"/>
                <a:ea typeface="Trebuchet MS"/>
                <a:cs typeface="Trebuchet MS"/>
              </a:rPr>
              <a:t>resonate with consumers who are wary about the ingredients used in oral care products</a:t>
            </a:r>
            <a:r>
              <a:rPr sz="1200">
                <a:solidFill>
                  <a:srgbClr val="2B2B2B"/>
                </a:solidFill>
                <a:latin typeface="Trebuchet MS"/>
                <a:ea typeface="Trebuchet MS"/>
                <a:cs typeface="Trebuchet MS"/>
              </a:rPr>
              <a:t>.</a:t>
            </a:r>
          </a:p>
        </p:txBody>
      </p:sp>
      <p:sp>
        <p:nvSpPr>
          <p:cNvPr id="3"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4"/>
              </a:rPr>
              <a:t>Zerolla Oil Pulling Mouthwash</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Brand innovation: Zerolla</a:t>
            </a:r>
          </a:p>
        </p:txBody>
      </p:sp>
      <p:pic>
        <p:nvPicPr>
          <p:cNvPr id="8" name="New picture" descr="callout_image"/>
          <p:cNvPicPr>
            <a:picLocks noChangeAspect="1"/>
          </p:cNvPicPr>
          <p:nvPr/>
        </p:nvPicPr>
        <p:blipFill>
          <a:blip r:embed="rId6"/>
          <a:stretch>
            <a:fillRect/>
          </a:stretch>
        </p:blipFill>
        <p:spPr>
          <a:xfrm>
            <a:off x="6146800" y="1143000"/>
            <a:ext cx="2590800" cy="2590800"/>
          </a:xfrm>
          <a:prstGeom prst="rect">
            <a:avLst/>
          </a:prstGeom>
        </p:spPr>
      </p:pic>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The Middle East &amp; Africa (MEA)</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hlinkClick r:id="rId3"/>
              </a:rPr>
              <a:t>Child-specific</a:t>
            </a:r>
            <a:r>
              <a:rPr sz="1200">
                <a:solidFill>
                  <a:srgbClr val="2B2B2B"/>
                </a:solidFill>
                <a:latin typeface="Trebuchet MS"/>
              </a:rPr>
              <a:t> claims are rising, and brands are making dental hygiene appealing to a younger audience.</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Tooth-fairy-approved</a:t>
            </a:r>
          </a:p>
          <a:p>
            <a:pPr>
              <a:spcBef>
                <a:spcPct val="0"/>
              </a:spcBef>
              <a:spcAft>
                <a:spcPct val="43750"/>
              </a:spcAft>
            </a:pPr>
            <a:r>
              <a:rPr sz="1000">
                <a:solidFill>
                  <a:srgbClr val="2B2B2B"/>
                </a:solidFill>
                <a:latin typeface="Trebuchet MS"/>
                <a:hlinkClick r:id="rId4"/>
              </a:rPr>
              <a:t>R.O.C.S Junior Toothpaste</a:t>
            </a:r>
            <a:r>
              <a:rPr sz="1000">
                <a:solidFill>
                  <a:srgbClr val="2B2B2B"/>
                </a:solidFill>
                <a:latin typeface="Trebuchet MS"/>
              </a:rPr>
              <a:t> is designed for the transition from primary to permanent teeth and plays into stories of the tooth fairy with an image on pack. Aspen bark double extract is used to prevent inflammation.</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Suitable for newborns</a:t>
            </a:r>
          </a:p>
          <a:p>
            <a:pPr>
              <a:spcBef>
                <a:spcPct val="0"/>
              </a:spcBef>
              <a:spcAft>
                <a:spcPct val="43750"/>
              </a:spcAft>
            </a:pPr>
            <a:r>
              <a:rPr sz="1000">
                <a:solidFill>
                  <a:srgbClr val="2B2B2B"/>
                </a:solidFill>
                <a:latin typeface="Trebuchet MS"/>
                <a:hlinkClick r:id="rId5"/>
              </a:rPr>
              <a:t>Dreamz Plus Tooth &amp; Gum Wipes</a:t>
            </a:r>
            <a:r>
              <a:rPr sz="1000">
                <a:solidFill>
                  <a:srgbClr val="2B2B2B"/>
                </a:solidFill>
                <a:latin typeface="Trebuchet MS"/>
              </a:rPr>
              <a:t> can be used from birth to establish a child's oral hygiene regimen. The wipes soothe and clean teeth and gums.</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Microbiome-friendly</a:t>
            </a:r>
          </a:p>
          <a:p>
            <a:pPr>
              <a:spcBef>
                <a:spcPct val="0"/>
              </a:spcBef>
              <a:spcAft>
                <a:spcPct val="43750"/>
              </a:spcAft>
            </a:pPr>
            <a:r>
              <a:rPr sz="1000">
                <a:solidFill>
                  <a:srgbClr val="2B2B2B"/>
                </a:solidFill>
                <a:latin typeface="Trebuchet MS"/>
                <a:hlinkClick r:id="rId6"/>
              </a:rPr>
              <a:t>Curaprox Kids Toothpaste</a:t>
            </a:r>
            <a:r>
              <a:rPr sz="1000">
                <a:solidFill>
                  <a:srgbClr val="2B2B2B"/>
                </a:solidFill>
                <a:latin typeface="Trebuchet MS"/>
              </a:rPr>
              <a:t> calls out that it is Swiss-made. The product targets the oral microbiome with enzymes, which the brand claims strengthens the mouth's natural defences against cavities.</a:t>
            </a:r>
          </a:p>
        </p:txBody>
      </p:sp>
      <p:sp>
        <p:nvSpPr>
          <p:cNvPr id="9" name="go_to_button" descr="go_to_button">
            <a:hlinkClick r:id="rId7"/>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focus on children's oral health</a:t>
            </a:r>
          </a:p>
        </p:txBody>
      </p:sp>
      <p:pic>
        <p:nvPicPr>
          <p:cNvPr id="12" name="New picture" descr="product_image2"/>
          <p:cNvPicPr>
            <a:picLocks noChangeAspect="1"/>
          </p:cNvPicPr>
          <p:nvPr/>
        </p:nvPicPr>
        <p:blipFill>
          <a:blip r:embed="rId8"/>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9"/>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10"/>
          <a:stretch>
            <a:fillRect/>
          </a:stretch>
        </p:blipFill>
        <p:spPr>
          <a:xfrm>
            <a:off x="342900" y="1739900"/>
            <a:ext cx="1397000" cy="1397000"/>
          </a:xfrm>
          <a:prstGeom prst="rect">
            <a:avLst/>
          </a:prstGeom>
        </p:spPr>
      </p:pic>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Asia Pacific (APAC)</a:t>
            </a: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Asia: longevity gains momentum</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Maintaining a thorough oral care routine can be taxing. While some consumers may be willing to consistently commit to oral care maintenance multiple times a day, </a:t>
            </a:r>
            <a:r>
              <a:rPr sz="1200" b="1">
                <a:solidFill>
                  <a:srgbClr val="2B2B2B"/>
                </a:solidFill>
                <a:latin typeface="Trebuchet MS"/>
                <a:ea typeface="Trebuchet MS"/>
                <a:cs typeface="Trebuchet MS"/>
              </a:rPr>
              <a:t>long-lasting products could take the pressure off consumers</a:t>
            </a:r>
            <a:r>
              <a:rPr sz="1200">
                <a:solidFill>
                  <a:srgbClr val="2B2B2B"/>
                </a:solidFill>
                <a:latin typeface="Trebuchet MS"/>
                <a:ea typeface="Trebuchet MS"/>
                <a:cs typeface="Trebuchet MS"/>
              </a:rPr>
              <a:t> and allow them to focus on their oral care just twice daily.</a:t>
            </a:r>
          </a:p>
          <a:p>
            <a:pPr>
              <a:spcBef>
                <a:spcPct val="43750"/>
              </a:spcBef>
              <a:spcAft>
                <a:spcPct val="43750"/>
              </a:spcAft>
            </a:pPr>
            <a:r>
              <a:rPr sz="1200">
                <a:solidFill>
                  <a:srgbClr val="2B2B2B"/>
                </a:solidFill>
                <a:latin typeface="Trebuchet MS"/>
                <a:ea typeface="Trebuchet MS"/>
                <a:cs typeface="Trebuchet MS"/>
              </a:rPr>
              <a:t>Brands can </a:t>
            </a:r>
            <a:r>
              <a:rPr sz="1200" b="1">
                <a:solidFill>
                  <a:srgbClr val="2B2B2B"/>
                </a:solidFill>
                <a:latin typeface="Trebuchet MS"/>
                <a:ea typeface="Trebuchet MS"/>
                <a:cs typeface="Trebuchet MS"/>
              </a:rPr>
              <a:t>offer products that protect teeth from harmful acids and promise fresh breath</a:t>
            </a:r>
            <a:r>
              <a:rPr sz="1200">
                <a:solidFill>
                  <a:srgbClr val="2B2B2B"/>
                </a:solidFill>
                <a:latin typeface="Trebuchet MS"/>
                <a:ea typeface="Trebuchet MS"/>
                <a:cs typeface="Trebuchet MS"/>
              </a:rPr>
              <a:t>, as fears around these issues could prompt consumers to care for their teeth throughout the day.</a:t>
            </a:r>
          </a:p>
          <a:p>
            <a:pPr>
              <a:spcBef>
                <a:spcPct val="43750"/>
              </a:spcBef>
              <a:spcAft>
                <a:spcPct val="43750"/>
              </a:spcAft>
            </a:pPr>
            <a:r>
              <a:rPr sz="1200">
                <a:solidFill>
                  <a:srgbClr val="2B2B2B"/>
                </a:solidFill>
                <a:latin typeface="Trebuchet MS"/>
                <a:ea typeface="Trebuchet MS"/>
                <a:cs typeface="Trebuchet MS"/>
              </a:rPr>
              <a:t>Some claims that deliver all-day benefits could also </a:t>
            </a:r>
            <a:r>
              <a:rPr sz="1200" b="1">
                <a:solidFill>
                  <a:srgbClr val="2B2B2B"/>
                </a:solidFill>
                <a:latin typeface="Trebuchet MS"/>
                <a:ea typeface="Trebuchet MS"/>
                <a:cs typeface="Trebuchet MS"/>
              </a:rPr>
              <a:t>help consumers in the long term</a:t>
            </a:r>
            <a:r>
              <a:rPr sz="1200">
                <a:solidFill>
                  <a:srgbClr val="2B2B2B"/>
                </a:solidFill>
                <a:latin typeface="Trebuchet MS"/>
                <a:ea typeface="Trebuchet MS"/>
                <a:cs typeface="Trebuchet MS"/>
              </a:rPr>
              <a:t>. For example, a product could nourish the oral microbiome to keep bad breath at bay while also protecting against issues such as gingivitis. </a:t>
            </a:r>
            <a:r>
              <a:rPr sz="1200" b="1">
                <a:solidFill>
                  <a:srgbClr val="2B2B2B"/>
                </a:solidFill>
                <a:latin typeface="Trebuchet MS"/>
                <a:ea typeface="Trebuchet MS"/>
                <a:cs typeface="Trebuchet MS"/>
              </a:rPr>
              <a:t>Brands that acknowledge such dual benefits will propose value to consumers.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Time-consuming</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27%</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Japanese adults say maintaining a </a:t>
            </a:r>
            <a:r>
              <a:rPr sz="1100">
                <a:solidFill>
                  <a:srgbClr val="939393"/>
                </a:solidFill>
                <a:latin typeface="Trebuchet MS"/>
                <a:ea typeface="Trebuchet MS"/>
                <a:cs typeface="Trebuchet MS"/>
                <a:hlinkClick r:id="rId3"/>
              </a:rPr>
              <a:t>good oral care routine</a:t>
            </a:r>
            <a:r>
              <a:rPr sz="1100">
                <a:solidFill>
                  <a:srgbClr val="939393"/>
                </a:solidFill>
                <a:latin typeface="Trebuchet MS"/>
                <a:ea typeface="Trebuchet MS"/>
                <a:cs typeface="Trebuchet MS"/>
              </a:rPr>
              <a:t> takes a lot of time and effort</a:t>
            </a:r>
          </a:p>
        </p:txBody>
      </p:sp>
      <p:sp>
        <p:nvSpPr>
          <p:cNvPr id="6"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Japan: 2,000 internet users aged 18+</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Rakuten Insight/Mintel, September 2023</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Long-lasting claims will propose convenience</a:t>
            </a: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4"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4"/>
              </a:rPr>
              <a:t>Mintel GNPD, August 2019-July 2024</a:t>
            </a:r>
          </a:p>
        </p:txBody>
      </p:sp>
      <p:sp>
        <p:nvSpPr>
          <p:cNvPr id="5"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leap in long-lasting launches</a:t>
            </a:r>
          </a:p>
        </p:txBody>
      </p:sp>
      <p:pic>
        <p:nvPicPr>
          <p:cNvPr id="7" name="New picture" descr="infographic"/>
          <p:cNvPicPr>
            <a:picLocks noChangeAspect="1"/>
          </p:cNvPicPr>
          <p:nvPr/>
        </p:nvPicPr>
        <p:blipFill>
          <a:blip r:embed="rId5"/>
          <a:stretch>
            <a:fillRect/>
          </a:stretch>
        </p:blipFill>
        <p:spPr>
          <a:xfrm>
            <a:off x="546100" y="1104900"/>
            <a:ext cx="7937500" cy="3200400"/>
          </a:xfrm>
          <a:prstGeom prst="rect">
            <a:avLst/>
          </a:prstGeom>
        </p:spPr>
      </p:pic>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In the year to July 2024, the percentage of </a:t>
            </a:r>
            <a:r>
              <a:rPr sz="1200" b="1">
                <a:solidFill>
                  <a:srgbClr val="2B2B2B"/>
                </a:solidFill>
                <a:latin typeface="Trebuchet MS"/>
                <a:ea typeface="Trebuchet MS"/>
                <a:cs typeface="Trebuchet MS"/>
              </a:rPr>
              <a:t>oral care launches carrying long-lasting claims increased</a:t>
            </a:r>
            <a:r>
              <a:rPr sz="1200">
                <a:solidFill>
                  <a:srgbClr val="2B2B2B"/>
                </a:solidFill>
                <a:latin typeface="Trebuchet MS"/>
                <a:ea typeface="Trebuchet MS"/>
                <a:cs typeface="Trebuchet MS"/>
              </a:rPr>
              <a:t> 12 percentage points, compared to the year prior.</a:t>
            </a:r>
          </a:p>
          <a:p>
            <a:pPr>
              <a:spcBef>
                <a:spcPct val="43750"/>
              </a:spcBef>
              <a:spcAft>
                <a:spcPct val="43750"/>
              </a:spcAft>
            </a:pPr>
            <a:r>
              <a:rPr sz="1200">
                <a:solidFill>
                  <a:srgbClr val="2B2B2B"/>
                </a:solidFill>
                <a:latin typeface="Trebuchet MS"/>
                <a:ea typeface="Trebuchet MS"/>
                <a:cs typeface="Trebuchet MS"/>
              </a:rPr>
              <a:t>'Long-lasting' in the context of oral care launches refers to a </a:t>
            </a:r>
            <a:r>
              <a:rPr sz="1200" b="1">
                <a:solidFill>
                  <a:srgbClr val="2B2B2B"/>
                </a:solidFill>
                <a:latin typeface="Trebuchet MS"/>
                <a:ea typeface="Trebuchet MS"/>
                <a:cs typeface="Trebuchet MS"/>
              </a:rPr>
              <a:t>variety of benefits</a:t>
            </a:r>
            <a:r>
              <a:rPr sz="1200">
                <a:solidFill>
                  <a:srgbClr val="2B2B2B"/>
                </a:solidFill>
                <a:latin typeface="Trebuchet MS"/>
                <a:ea typeface="Trebuchet MS"/>
                <a:cs typeface="Trebuchet MS"/>
              </a:rPr>
              <a:t>, including </a:t>
            </a:r>
            <a:r>
              <a:rPr sz="1200">
                <a:solidFill>
                  <a:srgbClr val="2B2B2B"/>
                </a:solidFill>
                <a:latin typeface="Trebuchet MS"/>
                <a:ea typeface="Trebuchet MS"/>
                <a:cs typeface="Trebuchet MS"/>
                <a:hlinkClick r:id="rId3"/>
              </a:rPr>
              <a:t>breath freshening</a:t>
            </a:r>
            <a:r>
              <a:rPr sz="1200">
                <a:solidFill>
                  <a:srgbClr val="2B2B2B"/>
                </a:solidFill>
                <a:latin typeface="Trebuchet MS"/>
                <a:ea typeface="Trebuchet MS"/>
                <a:cs typeface="Trebuchet MS"/>
              </a:rPr>
              <a:t>, protection against </a:t>
            </a:r>
            <a:r>
              <a:rPr sz="1200">
                <a:solidFill>
                  <a:srgbClr val="2B2B2B"/>
                </a:solidFill>
                <a:latin typeface="Trebuchet MS"/>
                <a:ea typeface="Trebuchet MS"/>
                <a:cs typeface="Trebuchet MS"/>
                <a:hlinkClick r:id="rId4"/>
              </a:rPr>
              <a:t>sensitivity</a:t>
            </a:r>
            <a:r>
              <a:rPr sz="1200">
                <a:solidFill>
                  <a:srgbClr val="2B2B2B"/>
                </a:solidFill>
                <a:latin typeface="Trebuchet MS"/>
                <a:ea typeface="Trebuchet MS"/>
                <a:cs typeface="Trebuchet MS"/>
              </a:rPr>
              <a:t> and </a:t>
            </a:r>
            <a:r>
              <a:rPr sz="1200">
                <a:solidFill>
                  <a:srgbClr val="2B2B2B"/>
                </a:solidFill>
                <a:latin typeface="Trebuchet MS"/>
                <a:ea typeface="Trebuchet MS"/>
                <a:cs typeface="Trebuchet MS"/>
                <a:hlinkClick r:id="rId5"/>
              </a:rPr>
              <a:t>whitening</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These examples highlight the versatility of a long-lasting claim and how it can be </a:t>
            </a:r>
            <a:r>
              <a:rPr sz="1200" b="1">
                <a:solidFill>
                  <a:srgbClr val="2B2B2B"/>
                </a:solidFill>
                <a:latin typeface="Trebuchet MS"/>
                <a:ea typeface="Trebuchet MS"/>
                <a:cs typeface="Trebuchet MS"/>
              </a:rPr>
              <a:t>used in conjunction with other existing claims</a:t>
            </a:r>
            <a:r>
              <a:rPr sz="1200">
                <a:solidFill>
                  <a:srgbClr val="2B2B2B"/>
                </a:solidFill>
                <a:latin typeface="Trebuchet MS"/>
                <a:ea typeface="Trebuchet MS"/>
                <a:cs typeface="Trebuchet MS"/>
              </a:rPr>
              <a:t> that already interest consumers, appealing to various purchase priorities.</a:t>
            </a:r>
          </a:p>
          <a:p>
            <a:pPr>
              <a:spcBef>
                <a:spcPct val="43750"/>
              </a:spcBef>
              <a:spcAft>
                <a:spcPct val="43750"/>
              </a:spcAft>
            </a:pPr>
            <a:r>
              <a:rPr sz="1200">
                <a:solidFill>
                  <a:srgbClr val="2B2B2B"/>
                </a:solidFill>
                <a:latin typeface="Trebuchet MS"/>
                <a:ea typeface="Trebuchet MS"/>
                <a:cs typeface="Trebuchet MS"/>
              </a:rPr>
              <a:t>Brands that </a:t>
            </a:r>
            <a:r>
              <a:rPr sz="1200" b="1">
                <a:solidFill>
                  <a:srgbClr val="2B2B2B"/>
                </a:solidFill>
                <a:latin typeface="Trebuchet MS"/>
                <a:ea typeface="Trebuchet MS"/>
                <a:cs typeface="Trebuchet MS"/>
              </a:rPr>
              <a:t>quantify how long-lasting a product is</a:t>
            </a:r>
            <a:r>
              <a:rPr sz="1200">
                <a:solidFill>
                  <a:srgbClr val="2B2B2B"/>
                </a:solidFill>
                <a:latin typeface="Trebuchet MS"/>
                <a:ea typeface="Trebuchet MS"/>
                <a:cs typeface="Trebuchet MS"/>
              </a:rPr>
              <a:t> in hours, or even weeks, will stand out.</a:t>
            </a:r>
          </a:p>
        </p:txBody>
      </p:sp>
      <p:sp>
        <p:nvSpPr>
          <p:cNvPr id="5" name="go_to_button" descr="go_to_button">
            <a:hlinkClick r:id="rId6"/>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7"/>
              </a:rPr>
              <a:t>Mintel GNPD, August 2019-July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 leap in long-lasting launches</a:t>
            </a:r>
          </a:p>
        </p:txBody>
      </p:sp>
      <p:pic>
        <p:nvPicPr>
          <p:cNvPr id="8" name="New picture" descr="callout_image"/>
          <p:cNvPicPr>
            <a:picLocks noChangeAspect="1"/>
          </p:cNvPicPr>
          <p:nvPr/>
        </p:nvPicPr>
        <p:blipFill>
          <a:blip r:embed="rId8"/>
          <a:stretch>
            <a:fillRect/>
          </a:stretch>
        </p:blipFill>
        <p:spPr>
          <a:xfrm>
            <a:off x="6146800" y="1143000"/>
            <a:ext cx="2590800" cy="2590800"/>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Long-lasting claims around fresh breath and tooth protection provide consumers with reassurance that they are constantly protecting their oral health.</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Peptide power</a:t>
            </a:r>
          </a:p>
          <a:p>
            <a:pPr>
              <a:spcBef>
                <a:spcPct val="0"/>
              </a:spcBef>
              <a:spcAft>
                <a:spcPct val="43750"/>
              </a:spcAft>
            </a:pPr>
            <a:r>
              <a:rPr sz="1000">
                <a:solidFill>
                  <a:srgbClr val="2B2B2B"/>
                </a:solidFill>
                <a:latin typeface="Trebuchet MS"/>
                <a:hlinkClick r:id="rId3"/>
              </a:rPr>
              <a:t>BOP Bio-Soluble Whitening Toothpaste</a:t>
            </a:r>
            <a:r>
              <a:rPr sz="1000">
                <a:solidFill>
                  <a:srgbClr val="2B2B2B"/>
                </a:solidFill>
                <a:latin typeface="Trebuchet MS"/>
              </a:rPr>
              <a:t> uses an antimicrobial peptide that provides antibacterial protection for 12 hours. The toothpaste also whitens and removes stains.</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Banishing bacteria</a:t>
            </a:r>
          </a:p>
          <a:p>
            <a:pPr>
              <a:spcBef>
                <a:spcPct val="0"/>
              </a:spcBef>
              <a:spcAft>
                <a:spcPct val="43750"/>
              </a:spcAft>
            </a:pPr>
            <a:r>
              <a:rPr sz="1000">
                <a:solidFill>
                  <a:srgbClr val="2B2B2B"/>
                </a:solidFill>
                <a:latin typeface="Trebuchet MS"/>
                <a:hlinkClick r:id="rId4"/>
              </a:rPr>
              <a:t>Muji Jasmine Tea Mouthwash</a:t>
            </a:r>
            <a:r>
              <a:rPr sz="1000">
                <a:solidFill>
                  <a:srgbClr val="2B2B2B"/>
                </a:solidFill>
                <a:latin typeface="Trebuchet MS"/>
              </a:rPr>
              <a:t> contains enzymes that reduce odour-causing bacteria for up to 12 hours. The mouthwash also suppresses the growth of </a:t>
            </a:r>
            <a:r>
              <a:rPr sz="1000" i="1">
                <a:solidFill>
                  <a:srgbClr val="2B2B2B"/>
                </a:solidFill>
                <a:latin typeface="Trebuchet MS"/>
              </a:rPr>
              <a:t>Porphyromonas gingivalis</a:t>
            </a:r>
            <a:r>
              <a:rPr sz="1000">
                <a:solidFill>
                  <a:srgbClr val="2B2B2B"/>
                </a:solidFill>
                <a:latin typeface="Trebuchet MS"/>
              </a:rPr>
              <a:t>, which can cause bad breath.</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Providing protection</a:t>
            </a:r>
          </a:p>
          <a:p>
            <a:pPr>
              <a:spcBef>
                <a:spcPct val="0"/>
              </a:spcBef>
              <a:spcAft>
                <a:spcPct val="43750"/>
              </a:spcAft>
            </a:pPr>
            <a:r>
              <a:rPr sz="1000">
                <a:solidFill>
                  <a:srgbClr val="2B2B2B"/>
                </a:solidFill>
                <a:latin typeface="Trebuchet MS"/>
                <a:hlinkClick r:id="rId5"/>
              </a:rPr>
              <a:t>Shu-Ke Professional Repair Toothpaste</a:t>
            </a:r>
            <a:r>
              <a:rPr sz="1000">
                <a:solidFill>
                  <a:srgbClr val="2B2B2B"/>
                </a:solidFill>
                <a:latin typeface="Trebuchet MS"/>
              </a:rPr>
              <a:t> claims to offer eight weeks of protection against teeth sensitivity, with a repairing formula that is said to provide these benefits after just one use.</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Long-lasting launches appeal to consumers</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Asia: probiotic launches nourish the oral microbiome</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 healthy oral microbiome is essential to good oral health as it can help </a:t>
            </a:r>
            <a:r>
              <a:rPr sz="1200" b="1">
                <a:solidFill>
                  <a:srgbClr val="2B2B2B"/>
                </a:solidFill>
                <a:latin typeface="Trebuchet MS"/>
                <a:ea typeface="Trebuchet MS"/>
                <a:cs typeface="Trebuchet MS"/>
              </a:rPr>
              <a:t>prevent issues like gum disease, bad breath, cavities and even respiratory infections</a:t>
            </a:r>
            <a:r>
              <a:rPr sz="1200">
                <a:solidFill>
                  <a:srgbClr val="2B2B2B"/>
                </a:solidFill>
                <a:latin typeface="Trebuchet MS"/>
                <a:ea typeface="Trebuchet MS"/>
                <a:cs typeface="Trebuchet MS"/>
              </a:rPr>
              <a:t>. Poor oral health has also been linked to problems like pneumonia and cardiovascular disease.</a:t>
            </a:r>
          </a:p>
          <a:p>
            <a:pPr>
              <a:spcBef>
                <a:spcPct val="43750"/>
              </a:spcBef>
              <a:spcAft>
                <a:spcPct val="43750"/>
              </a:spcAft>
            </a:pPr>
            <a:r>
              <a:rPr sz="1200">
                <a:solidFill>
                  <a:srgbClr val="2B2B2B"/>
                </a:solidFill>
                <a:latin typeface="Trebuchet MS"/>
                <a:ea typeface="Trebuchet MS"/>
                <a:cs typeface="Trebuchet MS"/>
              </a:rPr>
              <a:t>Consumers are </a:t>
            </a:r>
            <a:r>
              <a:rPr sz="1200" b="1">
                <a:solidFill>
                  <a:srgbClr val="2B2B2B"/>
                </a:solidFill>
                <a:latin typeface="Trebuchet MS"/>
                <a:ea typeface="Trebuchet MS"/>
                <a:cs typeface="Trebuchet MS"/>
              </a:rPr>
              <a:t>familiar with the concept of microbiome health</a:t>
            </a:r>
            <a:r>
              <a:rPr sz="1200">
                <a:solidFill>
                  <a:srgbClr val="2B2B2B"/>
                </a:solidFill>
                <a:latin typeface="Trebuchet MS"/>
                <a:ea typeface="Trebuchet MS"/>
                <a:cs typeface="Trebuchet MS"/>
              </a:rPr>
              <a:t> thanks to knowledge around the gut microbiome. This knowledge is reflected in the </a:t>
            </a:r>
            <a:r>
              <a:rPr sz="1200">
                <a:solidFill>
                  <a:srgbClr val="2B2B2B"/>
                </a:solidFill>
                <a:latin typeface="Trebuchet MS"/>
                <a:ea typeface="Trebuchet MS"/>
                <a:cs typeface="Trebuchet MS"/>
                <a:hlinkClick r:id="rId3"/>
              </a:rPr>
              <a:t>interest in foods that boost gut health</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Brands can </a:t>
            </a:r>
            <a:r>
              <a:rPr sz="1200" b="1">
                <a:solidFill>
                  <a:srgbClr val="2B2B2B"/>
                </a:solidFill>
                <a:latin typeface="Trebuchet MS"/>
                <a:ea typeface="Trebuchet MS"/>
                <a:cs typeface="Trebuchet MS"/>
              </a:rPr>
              <a:t>respond to consumer interest in oral microbiome health with the inclusion of pre- and probiotic ingredients</a:t>
            </a:r>
            <a:r>
              <a:rPr sz="1200">
                <a:solidFill>
                  <a:srgbClr val="2B2B2B"/>
                </a:solidFill>
                <a:latin typeface="Trebuchet MS"/>
                <a:ea typeface="Trebuchet MS"/>
                <a:cs typeface="Trebuchet MS"/>
              </a:rPr>
              <a:t> in oral care launches. This will help consumers reap immediate benefits, such as fresh breath, as well as long-term benefits, as the inclusion of these ingredients can </a:t>
            </a:r>
            <a:r>
              <a:rPr sz="1200" b="1">
                <a:solidFill>
                  <a:srgbClr val="2B2B2B"/>
                </a:solidFill>
                <a:latin typeface="Trebuchet MS"/>
                <a:ea typeface="Trebuchet MS"/>
                <a:cs typeface="Trebuchet MS"/>
              </a:rPr>
              <a:t>protect against possible future oral health issues</a:t>
            </a:r>
            <a:r>
              <a:rPr sz="1200">
                <a:solidFill>
                  <a:srgbClr val="2B2B2B"/>
                </a:solidFill>
                <a:latin typeface="Trebuchet MS"/>
                <a:ea typeface="Trebuchet MS"/>
                <a:cs typeface="Trebuchet MS"/>
              </a:rPr>
              <a:t>.</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good bacteria</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20%</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Indian adults would be willing to pay more for an oral care product that contained </a:t>
            </a:r>
            <a:r>
              <a:rPr sz="1100">
                <a:solidFill>
                  <a:srgbClr val="939393"/>
                </a:solidFill>
                <a:latin typeface="Trebuchet MS"/>
                <a:ea typeface="Trebuchet MS"/>
                <a:cs typeface="Trebuchet MS"/>
                <a:hlinkClick r:id="rId4"/>
              </a:rPr>
              <a:t>pre-/probiotic</a:t>
            </a:r>
            <a:r>
              <a:rPr sz="1100">
                <a:solidFill>
                  <a:srgbClr val="939393"/>
                </a:solidFill>
                <a:latin typeface="Trebuchet MS"/>
                <a:ea typeface="Trebuchet MS"/>
                <a:cs typeface="Trebuchet MS"/>
              </a:rPr>
              <a:t> ingredients</a:t>
            </a:r>
          </a:p>
        </p:txBody>
      </p:sp>
      <p:sp>
        <p:nvSpPr>
          <p:cNvPr id="6"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India: 3,000 adults aged 18+</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Ipsos Observer/Mintel, January 2024</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Consumers are pro-probiotics</a:t>
            </a: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responding to consumer interest in the oral microbiome with launches featuring </a:t>
            </a:r>
            <a:r>
              <a:rPr sz="1200" b="1">
                <a:solidFill>
                  <a:srgbClr val="2B2B2B"/>
                </a:solidFill>
                <a:latin typeface="Trebuchet MS"/>
                <a:ea typeface="Trebuchet MS"/>
                <a:cs typeface="Trebuchet MS"/>
              </a:rPr>
              <a:t>probiotic claims</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Some oral care brands have already begun to respond to the interest in the oral microbiome with launches featuring probiotic claims. To increase the appeal of these products,</a:t>
            </a:r>
            <a:r>
              <a:rPr sz="1200" b="1">
                <a:solidFill>
                  <a:srgbClr val="2B2B2B"/>
                </a:solidFill>
                <a:latin typeface="Trebuchet MS"/>
                <a:ea typeface="Trebuchet MS"/>
                <a:cs typeface="Trebuchet MS"/>
              </a:rPr>
              <a:t> brands can explore packaging that educates consumers on the importance of a healthy oral microbiome.</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4"/>
              </a:rPr>
              <a:t>Mintel GNPD, August 2018-July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Lactobacillus-containing NPD rises</a:t>
            </a:r>
          </a:p>
        </p:txBody>
      </p:sp>
      <p:graphicFrame>
        <p:nvGraphicFramePr>
          <p:cNvPr id="9" name="ChartObject" descr="chart"/>
          <p:cNvGraphicFramePr/>
          <p:nvPr/>
        </p:nvGraphicFramePr>
        <p:xfrm>
          <a:off x="3491880" y="1138238"/>
          <a:ext cx="5271121" cy="2657475"/>
        </p:xfrm>
        <a:graphic>
          <a:graphicData uri="http://schemas.openxmlformats.org/drawingml/2006/chart">
            <c:chart xmlns:c="http://schemas.openxmlformats.org/drawingml/2006/chart" r:id="rId5"/>
          </a:graphicData>
        </a:graphic>
      </p:graphicFrame>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helping consumers nourish their oral microbiome, alongside offering other specific benefits, like breath freshening.</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On the go</a:t>
            </a:r>
          </a:p>
          <a:p>
            <a:pPr>
              <a:spcBef>
                <a:spcPct val="0"/>
              </a:spcBef>
              <a:spcAft>
                <a:spcPct val="43750"/>
              </a:spcAft>
            </a:pPr>
            <a:r>
              <a:rPr sz="1000">
                <a:solidFill>
                  <a:srgbClr val="2B2B2B"/>
                </a:solidFill>
                <a:latin typeface="Trebuchet MS"/>
                <a:hlinkClick r:id="rId3"/>
              </a:rPr>
              <a:t>EastBuy Probiotic Anti-Glycation Mouthwash</a:t>
            </a:r>
            <a:r>
              <a:rPr sz="1000">
                <a:solidFill>
                  <a:srgbClr val="2B2B2B"/>
                </a:solidFill>
                <a:latin typeface="Trebuchet MS"/>
              </a:rPr>
              <a:t> makes on-the-go oral care easy with individual mouthwash sachets. The product contains </a:t>
            </a:r>
            <a:r>
              <a:rPr sz="1000" i="1">
                <a:solidFill>
                  <a:srgbClr val="2B2B2B"/>
                </a:solidFill>
                <a:latin typeface="Trebuchet MS"/>
              </a:rPr>
              <a:t>Lactobacillus</a:t>
            </a:r>
            <a:r>
              <a:rPr sz="1000">
                <a:solidFill>
                  <a:srgbClr val="2B2B2B"/>
                </a:solidFill>
                <a:latin typeface="Trebuchet MS"/>
              </a:rPr>
              <a:t> and glucanase to balance the oral microbiome.</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Patented power</a:t>
            </a:r>
          </a:p>
          <a:p>
            <a:pPr>
              <a:spcBef>
                <a:spcPct val="0"/>
              </a:spcBef>
              <a:spcAft>
                <a:spcPct val="43750"/>
              </a:spcAft>
            </a:pPr>
            <a:r>
              <a:rPr sz="1000">
                <a:solidFill>
                  <a:srgbClr val="2B2B2B"/>
                </a:solidFill>
                <a:latin typeface="Trebuchet MS"/>
                <a:hlinkClick r:id="rId4"/>
              </a:rPr>
              <a:t>Smile Box Vitamin Toothpaste</a:t>
            </a:r>
            <a:r>
              <a:rPr sz="1000">
                <a:solidFill>
                  <a:srgbClr val="2B2B2B"/>
                </a:solidFill>
                <a:latin typeface="Trebuchet MS"/>
              </a:rPr>
              <a:t> uses a patented antibacterial agent to freshen breath. Meanwhile, a patented probiotic powder helps to stabilise the oral microbiome.</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Teeth tech</a:t>
            </a:r>
          </a:p>
          <a:p>
            <a:pPr>
              <a:spcBef>
                <a:spcPct val="0"/>
              </a:spcBef>
              <a:spcAft>
                <a:spcPct val="43750"/>
              </a:spcAft>
            </a:pPr>
            <a:r>
              <a:rPr sz="1000">
                <a:solidFill>
                  <a:srgbClr val="2B2B2B"/>
                </a:solidFill>
                <a:latin typeface="Trebuchet MS"/>
                <a:hlinkClick r:id="rId5"/>
              </a:rPr>
              <a:t>NVR Probiotics &amp; Enzymes Whitening Toothpaste</a:t>
            </a:r>
            <a:r>
              <a:rPr sz="1000">
                <a:solidFill>
                  <a:srgbClr val="2B2B2B"/>
                </a:solidFill>
                <a:latin typeface="Trebuchet MS"/>
              </a:rPr>
              <a:t> contains probiotics to balance the oral microbiome and freshen breath. The toothpaste uses micro-capsule technology to ensure ingredients remain effective.</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Buying into the microbiome</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Australia &amp; New Zealand: a spotlight on fast-acting formulas</a:t>
            </a: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hlinkClick r:id="rId3"/>
              </a:rPr>
              <a:t>Time/speed claims</a:t>
            </a:r>
            <a:r>
              <a:rPr sz="1200">
                <a:solidFill>
                  <a:srgbClr val="2B2B2B"/>
                </a:solidFill>
                <a:latin typeface="Trebuchet MS"/>
              </a:rPr>
              <a:t> in oral care increased in Australia and New Zealand in the year to July 2024 as brands catered to consumers wanting quick results.</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Breath freshening</a:t>
            </a:r>
          </a:p>
          <a:p>
            <a:pPr>
              <a:spcBef>
                <a:spcPct val="0"/>
              </a:spcBef>
              <a:spcAft>
                <a:spcPct val="43750"/>
              </a:spcAft>
            </a:pPr>
            <a:r>
              <a:rPr sz="1000">
                <a:solidFill>
                  <a:srgbClr val="2B2B2B"/>
                </a:solidFill>
                <a:latin typeface="Trebuchet MS"/>
                <a:hlinkClick r:id="rId4"/>
              </a:rPr>
              <a:t>Colgate MaxFresh Watermelon Mint Mouthwash</a:t>
            </a:r>
            <a:r>
              <a:rPr sz="1000">
                <a:solidFill>
                  <a:srgbClr val="2B2B2B"/>
                </a:solidFill>
                <a:latin typeface="Trebuchet MS"/>
              </a:rPr>
              <a:t> claims to instantly freshen breath and maintain it for up to 24 hours. The mouthwash is alcohol-free and features a watermelon-mint flavour.</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Treats sensitivity</a:t>
            </a:r>
          </a:p>
          <a:p>
            <a:pPr>
              <a:spcBef>
                <a:spcPct val="0"/>
              </a:spcBef>
              <a:spcAft>
                <a:spcPct val="43750"/>
              </a:spcAft>
            </a:pPr>
            <a:r>
              <a:rPr sz="1000">
                <a:solidFill>
                  <a:srgbClr val="2B2B2B"/>
                </a:solidFill>
                <a:latin typeface="Trebuchet MS"/>
                <a:hlinkClick r:id="rId5"/>
              </a:rPr>
              <a:t>Colgate Sensitive Pro-Relief Toothpaste</a:t>
            </a:r>
            <a:r>
              <a:rPr sz="1000">
                <a:solidFill>
                  <a:srgbClr val="2B2B2B"/>
                </a:solidFill>
                <a:latin typeface="Trebuchet MS"/>
              </a:rPr>
              <a:t> offers instant relief for sensitivity with Pro-Argin technology, blocking exposed dentine tubules that can cause sensitivity.</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All-rounder</a:t>
            </a:r>
          </a:p>
          <a:p>
            <a:pPr>
              <a:spcBef>
                <a:spcPct val="0"/>
              </a:spcBef>
              <a:spcAft>
                <a:spcPct val="43750"/>
              </a:spcAft>
            </a:pPr>
            <a:r>
              <a:rPr sz="1000">
                <a:solidFill>
                  <a:srgbClr val="2B2B2B"/>
                </a:solidFill>
                <a:latin typeface="Trebuchet MS"/>
                <a:hlinkClick r:id="rId6"/>
              </a:rPr>
              <a:t>White Glo Whitening Toothpaste</a:t>
            </a:r>
            <a:r>
              <a:rPr sz="1000">
                <a:solidFill>
                  <a:srgbClr val="2B2B2B"/>
                </a:solidFill>
                <a:latin typeface="Trebuchet MS"/>
              </a:rPr>
              <a:t> gives visible results quickly, while ensuring teeth stay healthy with an enamel-safe formula that protects against cavities and decay, ensures gum health and freshens breath.</a:t>
            </a:r>
          </a:p>
        </p:txBody>
      </p:sp>
      <p:sp>
        <p:nvSpPr>
          <p:cNvPr id="9" name="go_to_button" descr="go_to_button">
            <a:hlinkClick r:id="rId7"/>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ANZ consumers have a need for speed</a:t>
            </a:r>
          </a:p>
        </p:txBody>
      </p:sp>
      <p:pic>
        <p:nvPicPr>
          <p:cNvPr id="12" name="New picture" descr="product_image2"/>
          <p:cNvPicPr>
            <a:picLocks noChangeAspect="1"/>
          </p:cNvPicPr>
          <p:nvPr/>
        </p:nvPicPr>
        <p:blipFill>
          <a:blip r:embed="rId8"/>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9"/>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10"/>
          <a:stretch>
            <a:fillRect/>
          </a:stretch>
        </p:blipFill>
        <p:spPr>
          <a:xfrm>
            <a:off x="342900" y="1739900"/>
            <a:ext cx="1397000" cy="1397000"/>
          </a:xfrm>
          <a:prstGeom prst="rect">
            <a:avLst/>
          </a:prstGeom>
        </p:spPr>
      </p:pic>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a:blip r:embed="rId4"/>
          <a:stretch>
            <a:fillRect/>
          </a:stretch>
        </a:blipFill>
      </p:bgPr>
    </p:bg>
    <p:spTree>
      <p:nvGrpSpPr>
        <p:cNvPr id="1" name=""/>
        <p:cNvGrpSpPr/>
        <p:nvPr/>
      </p:nvGrpSpPr>
      <p:grpSpPr>
        <a:xfrm>
          <a:off x="0" y="0"/>
          <a:ext cx="0" cy="0"/>
        </a:xfrm>
      </p:grpSpPr>
      <p:sp>
        <p:nvSpPr>
          <p:cNvPr id="4"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FFFFFF"/>
                </a:solidFill>
                <a:latin typeface="Trebuchet MS"/>
                <a:cs typeface="Trebuchet MS"/>
              </a:defRPr>
            </a:lvl1pPr>
          </a:lstStyle>
          <a:p>
            <a:r>
              <a:rPr>
                <a:solidFill>
                  <a:prstClr val="white"/>
                </a:solidFill>
                <a:latin typeface="Trebuchet MS"/>
                <a:ea typeface="Trebuchet MS"/>
                <a:cs typeface="Trebuchet MS"/>
              </a:rPr>
              <a:t>Read on mintel.com</a:t>
            </a:r>
          </a:p>
        </p:txBody>
      </p:sp>
      <p:sp>
        <p:nvSpPr>
          <p:cNvPr id="2" name="section_title" descr="section_title"/>
          <p:cNvSpPr>
            <a:spLocks noGrp="1"/>
          </p:cNvSpPr>
          <p:nvPr>
            <p:ph type="title"/>
          </p:nvPr>
        </p:nvSpPr>
        <p:spPr/>
        <p:txBody>
          <a:bodyPr lIns="46800" tIns="46800" rIns="46800" bIns="46800">
            <a:normAutofit/>
          </a:bodyPr>
          <a:lstStyle>
            <a:lvl1pPr eaLnBrk="1" hangingPunct="1">
              <a:defRPr sz="2200" cap="all" baseline="0">
                <a:solidFill>
                  <a:schemeClr val="bg1"/>
                </a:solidFill>
                <a:latin typeface="Trebuchet MS"/>
                <a:cs typeface="Trebuchet MS"/>
              </a:defRPr>
            </a:lvl1pPr>
          </a:lstStyle>
          <a:p>
            <a:r>
              <a:rPr sz="1600" b="1">
                <a:latin typeface="Trebuchet MS"/>
                <a:ea typeface="Trebuchet MS"/>
                <a:cs typeface="Trebuchet MS"/>
              </a:rPr>
              <a:t>The Americas</a:t>
            </a: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North America: a trend of premiumisation</a:t>
            </a: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Oral health is a priority for North American adults, reflected in their </a:t>
            </a:r>
            <a:r>
              <a:rPr sz="1200" b="1">
                <a:solidFill>
                  <a:srgbClr val="2B2B2B"/>
                </a:solidFill>
                <a:latin typeface="Trebuchet MS"/>
                <a:ea typeface="Trebuchet MS"/>
                <a:cs typeface="Trebuchet MS"/>
              </a:rPr>
              <a:t>willingness to pay for premium products</a:t>
            </a:r>
            <a:r>
              <a:rPr sz="1200">
                <a:solidFill>
                  <a:srgbClr val="2B2B2B"/>
                </a:solidFill>
                <a:latin typeface="Trebuchet MS"/>
                <a:ea typeface="Trebuchet MS"/>
                <a:cs typeface="Trebuchet MS"/>
              </a:rPr>
              <a:t>. The appeal of premium products is bolstered by the cost of dental appointments, prompting consumers to </a:t>
            </a:r>
            <a:r>
              <a:rPr sz="1200" b="1">
                <a:solidFill>
                  <a:srgbClr val="2B2B2B"/>
                </a:solidFill>
                <a:latin typeface="Trebuchet MS"/>
                <a:ea typeface="Trebuchet MS"/>
                <a:cs typeface="Trebuchet MS"/>
              </a:rPr>
              <a:t>invest in at-home preventative care</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To </a:t>
            </a:r>
            <a:r>
              <a:rPr sz="1200" b="1">
                <a:solidFill>
                  <a:srgbClr val="2B2B2B"/>
                </a:solidFill>
                <a:latin typeface="Trebuchet MS"/>
                <a:ea typeface="Trebuchet MS"/>
                <a:cs typeface="Trebuchet MS"/>
              </a:rPr>
              <a:t>justify high price points</a:t>
            </a:r>
            <a:r>
              <a:rPr sz="1200">
                <a:solidFill>
                  <a:srgbClr val="2B2B2B"/>
                </a:solidFill>
                <a:latin typeface="Trebuchet MS"/>
                <a:ea typeface="Trebuchet MS"/>
                <a:cs typeface="Trebuchet MS"/>
              </a:rPr>
              <a:t>, brands can</a:t>
            </a:r>
            <a:r>
              <a:rPr sz="1200" b="1">
                <a:solidFill>
                  <a:srgbClr val="2B2B2B"/>
                </a:solidFill>
                <a:latin typeface="Trebuchet MS"/>
                <a:ea typeface="Trebuchet MS"/>
                <a:cs typeface="Trebuchet MS"/>
              </a:rPr>
              <a:t> hone in on consumer priorities</a:t>
            </a:r>
            <a:r>
              <a:rPr sz="1200">
                <a:solidFill>
                  <a:srgbClr val="2B2B2B"/>
                </a:solidFill>
                <a:latin typeface="Trebuchet MS"/>
                <a:ea typeface="Trebuchet MS"/>
                <a:cs typeface="Trebuchet MS"/>
              </a:rPr>
              <a:t> like whitening, strengthening and breath freshening, while partnering with dentists to prove expertise.</a:t>
            </a:r>
          </a:p>
          <a:p>
            <a:pPr>
              <a:spcBef>
                <a:spcPct val="43750"/>
              </a:spcBef>
              <a:spcAft>
                <a:spcPct val="43750"/>
              </a:spcAft>
            </a:pPr>
            <a:r>
              <a:rPr sz="1200">
                <a:solidFill>
                  <a:srgbClr val="2B2B2B"/>
                </a:solidFill>
                <a:latin typeface="Trebuchet MS"/>
                <a:ea typeface="Trebuchet MS"/>
                <a:cs typeface="Trebuchet MS"/>
              </a:rPr>
              <a:t>Considering the high cost of whitening procedures, brands can also </a:t>
            </a:r>
            <a:r>
              <a:rPr sz="1200" b="1">
                <a:solidFill>
                  <a:srgbClr val="2B2B2B"/>
                </a:solidFill>
                <a:latin typeface="Trebuchet MS"/>
                <a:ea typeface="Trebuchet MS"/>
                <a:cs typeface="Trebuchet MS"/>
              </a:rPr>
              <a:t>blur the lines between at-home and cosmetic dentistry</a:t>
            </a:r>
            <a:r>
              <a:rPr sz="1200">
                <a:solidFill>
                  <a:srgbClr val="2B2B2B"/>
                </a:solidFill>
                <a:latin typeface="Trebuchet MS"/>
                <a:ea typeface="Trebuchet MS"/>
                <a:cs typeface="Trebuchet MS"/>
              </a:rPr>
              <a:t> by comparing the results of whitening products to that of professional treatments.</a:t>
            </a:r>
          </a:p>
        </p:txBody>
      </p:sp>
      <p:sp>
        <p:nvSpPr>
          <p:cNvPr id="3"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Investment in oral care</a:t>
            </a:r>
          </a:p>
        </p:txBody>
      </p:sp>
      <p:sp>
        <p:nvSpPr>
          <p:cNvPr id="4"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69%</a:t>
            </a:r>
          </a:p>
        </p:txBody>
      </p:sp>
      <p:sp>
        <p:nvSpPr>
          <p:cNvPr id="5"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US oral care product users prefer to invest in </a:t>
            </a:r>
            <a:r>
              <a:rPr sz="1100">
                <a:solidFill>
                  <a:srgbClr val="939393"/>
                </a:solidFill>
                <a:latin typeface="Trebuchet MS"/>
                <a:ea typeface="Trebuchet MS"/>
                <a:cs typeface="Trebuchet MS"/>
                <a:hlinkClick r:id="rId3"/>
              </a:rPr>
              <a:t>professional-grade/premium</a:t>
            </a:r>
            <a:r>
              <a:rPr sz="1100">
                <a:solidFill>
                  <a:srgbClr val="939393"/>
                </a:solidFill>
                <a:latin typeface="Trebuchet MS"/>
                <a:ea typeface="Trebuchet MS"/>
                <a:cs typeface="Trebuchet MS"/>
              </a:rPr>
              <a:t> products</a:t>
            </a:r>
          </a:p>
        </p:txBody>
      </p:sp>
      <p:sp>
        <p:nvSpPr>
          <p:cNvPr id="6"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US: 1,963 internet users aged 18+ who use oral care products</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June 2024</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Premium oral care appeals to consumers</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In the year to July 2024, </a:t>
            </a:r>
            <a:r>
              <a:rPr sz="1200" b="1">
                <a:solidFill>
                  <a:srgbClr val="2B2B2B"/>
                </a:solidFill>
                <a:latin typeface="Trebuchet MS"/>
                <a:ea typeface="Trebuchet MS"/>
                <a:cs typeface="Trebuchet MS"/>
              </a:rPr>
              <a:t>fewer North American oral care launches cost less than $11.74 compared to previous years</a:t>
            </a:r>
            <a:r>
              <a:rPr sz="1200">
                <a:solidFill>
                  <a:srgbClr val="2B2B2B"/>
                </a:solidFill>
                <a:latin typeface="Trebuchet MS"/>
                <a:ea typeface="Trebuchet MS"/>
                <a:cs typeface="Trebuchet MS"/>
              </a:rPr>
              <a:t>, and the category saw a flurry of premium NPD.</a:t>
            </a:r>
          </a:p>
          <a:p>
            <a:pPr>
              <a:spcBef>
                <a:spcPct val="43750"/>
              </a:spcBef>
              <a:spcAft>
                <a:spcPct val="43750"/>
              </a:spcAft>
            </a:pPr>
            <a:r>
              <a:rPr sz="1200" b="1">
                <a:solidFill>
                  <a:srgbClr val="2B2B2B"/>
                </a:solidFill>
                <a:latin typeface="Trebuchet MS"/>
                <a:hlinkClick r:id="rId3"/>
              </a:rPr>
              <a:t>Whitening claims</a:t>
            </a:r>
            <a:r>
              <a:rPr sz="1200" b="1">
                <a:solidFill>
                  <a:srgbClr val="2B2B2B"/>
                </a:solidFill>
                <a:latin typeface="Trebuchet MS"/>
              </a:rPr>
              <a:t> have become more prevalent</a:t>
            </a:r>
            <a:r>
              <a:rPr sz="1200">
                <a:solidFill>
                  <a:srgbClr val="2B2B2B"/>
                </a:solidFill>
                <a:latin typeface="Trebuchet MS"/>
              </a:rPr>
              <a:t> as prices have increased, featuring on 33% of launches under $11.74 and 85% of launches between $22.75 and $33.74. Premium brands are </a:t>
            </a:r>
            <a:r>
              <a:rPr sz="1200" b="1">
                <a:solidFill>
                  <a:srgbClr val="2B2B2B"/>
                </a:solidFill>
                <a:latin typeface="Trebuchet MS"/>
              </a:rPr>
              <a:t>focusing on consumer priorities around aesthetics</a:t>
            </a:r>
            <a:r>
              <a:rPr sz="1200">
                <a:solidFill>
                  <a:srgbClr val="2B2B2B"/>
                </a:solidFill>
                <a:latin typeface="Trebuchet MS"/>
              </a:rPr>
              <a:t> and competing with both at-home and clinical whitening procedures.</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a:solidFill>
                  <a:srgbClr val="666666"/>
                </a:solidFill>
                <a:latin typeface="Trebuchet MS"/>
                <a:ea typeface="Trebuchet MS"/>
                <a:cs typeface="Trebuchet MS"/>
              </a:rPr>
              <a:t>Totals may not sum due to rounding</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5"/>
              </a:rPr>
              <a:t>Mintel GNPD, August 2019-July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Prices of oral care are increasing</a:t>
            </a:r>
          </a:p>
        </p:txBody>
      </p:sp>
      <p:graphicFrame>
        <p:nvGraphicFramePr>
          <p:cNvPr id="9" name="ChartObject" descr="chart"/>
          <p:cNvGraphicFramePr/>
          <p:nvPr/>
        </p:nvGraphicFramePr>
        <p:xfrm>
          <a:off x="3491880" y="1138238"/>
          <a:ext cx="5271121" cy="2657475"/>
        </p:xfrm>
        <a:graphic>
          <a:graphicData uri="http://schemas.openxmlformats.org/drawingml/2006/chart">
            <c:chart xmlns:c="http://schemas.openxmlformats.org/drawingml/2006/chart" r:id="rId6"/>
          </a:graphicData>
        </a:graphic>
      </p:graphicFrame>
    </p:spTree>
  </p:cSld>
  <p:clrMapOvr>
    <a:masterClrMapping/>
  </p:clrMapOv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justifying premium price points by featuring dentist-formulated claims and blurring the lines between oral care, healthcare and beauty.</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Dentist-approved</a:t>
            </a:r>
          </a:p>
          <a:p>
            <a:pPr>
              <a:spcBef>
                <a:spcPct val="0"/>
              </a:spcBef>
              <a:spcAft>
                <a:spcPct val="43750"/>
              </a:spcAft>
            </a:pPr>
            <a:r>
              <a:rPr sz="1000">
                <a:solidFill>
                  <a:srgbClr val="2B2B2B"/>
                </a:solidFill>
                <a:latin typeface="Trebuchet MS"/>
                <a:hlinkClick r:id="rId3"/>
              </a:rPr>
              <a:t>Quikee Supersmile Instant White + Clean Teeth</a:t>
            </a:r>
            <a:r>
              <a:rPr sz="1000">
                <a:solidFill>
                  <a:srgbClr val="2B2B2B"/>
                </a:solidFill>
                <a:latin typeface="Trebuchet MS"/>
              </a:rPr>
              <a:t> offers teeth-whitening and breath-freshening benefits on the go. The brand was created by Dr Irwin Smigel, dubbed the father of aesthetic dentistry.</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Beauty meets oral care</a:t>
            </a:r>
          </a:p>
          <a:p>
            <a:pPr>
              <a:spcBef>
                <a:spcPct val="0"/>
              </a:spcBef>
              <a:spcAft>
                <a:spcPct val="43750"/>
              </a:spcAft>
            </a:pPr>
            <a:r>
              <a:rPr sz="1000">
                <a:solidFill>
                  <a:srgbClr val="2B2B2B"/>
                </a:solidFill>
                <a:latin typeface="Trebuchet MS"/>
                <a:hlinkClick r:id="rId4"/>
              </a:rPr>
              <a:t>Moon Teeth Whitener &amp; Lip Brightener</a:t>
            </a:r>
            <a:r>
              <a:rPr sz="1000">
                <a:solidFill>
                  <a:srgbClr val="2B2B2B"/>
                </a:solidFill>
                <a:latin typeface="Trebuchet MS"/>
              </a:rPr>
              <a:t> blurs beauty with oral care. The dual-ended teeth whitener/lip gloss incorporates an antioxidant blend to gently whiten teeth and uses vitamin E to moisturise lips.</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Natural alternatives</a:t>
            </a:r>
          </a:p>
          <a:p>
            <a:pPr>
              <a:spcBef>
                <a:spcPct val="0"/>
              </a:spcBef>
              <a:spcAft>
                <a:spcPct val="43750"/>
              </a:spcAft>
            </a:pPr>
            <a:r>
              <a:rPr sz="1000">
                <a:solidFill>
                  <a:srgbClr val="2B2B2B"/>
                </a:solidFill>
                <a:latin typeface="Trebuchet MS"/>
                <a:hlinkClick r:id="rId5"/>
              </a:rPr>
              <a:t>ORL Mouthwash</a:t>
            </a:r>
            <a:r>
              <a:rPr sz="1000">
                <a:solidFill>
                  <a:srgbClr val="2B2B2B"/>
                </a:solidFill>
                <a:latin typeface="Trebuchet MS"/>
              </a:rPr>
              <a:t> contains organic xylitol as a fluoride alternative to help fight tooth decay and freshen breath, while vitamin C helps protect against gingivitis. The product is designed to keep the pH of the mouth stable.</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Encourage investment in oral care</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media_caption" descr="media_caption"/>
          <p:cNvSpPr>
            <a:spLocks noGrp="1"/>
          </p:cNvSpPr>
          <p:nvPr>
            <p:ph type="body" sz="quarter" idx="14"/>
          </p:nvPr>
        </p:nvSpPr>
        <p:spPr/>
        <p:txBody>
          <a:bodyPr lIns="0" rIns="0">
            <a:normAutofit/>
          </a:bodyPr>
          <a:lstStyle>
            <a:lvl1pPr marL="0" indent="0">
              <a:buNone/>
              <a:defRPr sz="1000" i="0">
                <a:solidFill>
                  <a:srgbClr val="7F7F7F"/>
                </a:solidFill>
                <a:latin typeface="Trebuchet MS"/>
                <a:cs typeface="Trebuchet MS"/>
              </a:defRPr>
            </a:lvl1pPr>
          </a:lstStyle>
          <a:p>
            <a:pPr>
              <a:spcBef>
                <a:spcPct val="43750"/>
              </a:spcBef>
              <a:spcAft>
                <a:spcPct val="43750"/>
              </a:spcAft>
            </a:pPr>
            <a:r>
              <a:rPr sz="1000">
                <a:solidFill>
                  <a:srgbClr val="2B2B2B"/>
                </a:solidFill>
                <a:latin typeface="Trebuchet MS"/>
                <a:hlinkClick r:id="rId3"/>
              </a:rPr>
              <a:t>Auraglow Whitening Gel Booster</a:t>
            </a:r>
          </a:p>
        </p:txBody>
      </p:sp>
      <p:sp>
        <p:nvSpPr>
          <p:cNvPr id="3"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Auraglow's hero product is its </a:t>
            </a:r>
            <a:r>
              <a:rPr sz="1200" b="1">
                <a:solidFill>
                  <a:srgbClr val="2B2B2B"/>
                </a:solidFill>
                <a:latin typeface="Trebuchet MS"/>
                <a:ea typeface="Trebuchet MS"/>
                <a:cs typeface="Trebuchet MS"/>
              </a:rPr>
              <a:t>affordable LED whitening kit</a:t>
            </a:r>
            <a:r>
              <a:rPr sz="1200">
                <a:solidFill>
                  <a:srgbClr val="2B2B2B"/>
                </a:solidFill>
                <a:latin typeface="Trebuchet MS"/>
                <a:ea typeface="Trebuchet MS"/>
                <a:cs typeface="Trebuchet MS"/>
              </a:rPr>
              <a:t>, which can be used with gels of varying strengths. The brand also offers whitening pens.</a:t>
            </a:r>
          </a:p>
          <a:p>
            <a:pPr>
              <a:spcBef>
                <a:spcPct val="43750"/>
              </a:spcBef>
              <a:spcAft>
                <a:spcPct val="43750"/>
              </a:spcAft>
            </a:pPr>
            <a:r>
              <a:rPr sz="1200">
                <a:solidFill>
                  <a:srgbClr val="2B2B2B"/>
                </a:solidFill>
                <a:latin typeface="Trebuchet MS"/>
                <a:ea typeface="Trebuchet MS"/>
                <a:cs typeface="Trebuchet MS"/>
              </a:rPr>
              <a:t>In 2024, the brand </a:t>
            </a:r>
            <a:r>
              <a:rPr sz="1200" b="1">
                <a:solidFill>
                  <a:srgbClr val="2B2B2B"/>
                </a:solidFill>
                <a:latin typeface="Trebuchet MS"/>
                <a:ea typeface="Trebuchet MS"/>
                <a:cs typeface="Trebuchet MS"/>
              </a:rPr>
              <a:t>expanded its range</a:t>
            </a:r>
            <a:r>
              <a:rPr sz="1200">
                <a:solidFill>
                  <a:srgbClr val="2B2B2B"/>
                </a:solidFill>
                <a:latin typeface="Trebuchet MS"/>
                <a:ea typeface="Trebuchet MS"/>
                <a:cs typeface="Trebuchet MS"/>
              </a:rPr>
              <a:t> to include Auraglow Whitening Gel Booster. The everyday product can </a:t>
            </a:r>
            <a:r>
              <a:rPr sz="1200" b="1">
                <a:solidFill>
                  <a:srgbClr val="2B2B2B"/>
                </a:solidFill>
                <a:latin typeface="Trebuchet MS"/>
                <a:ea typeface="Trebuchet MS"/>
                <a:cs typeface="Trebuchet MS"/>
              </a:rPr>
              <a:t>maintain the whiteness achieved through at-home whitening treatments</a:t>
            </a:r>
            <a:r>
              <a:rPr sz="1200">
                <a:solidFill>
                  <a:srgbClr val="2B2B2B"/>
                </a:solidFill>
                <a:latin typeface="Trebuchet MS"/>
                <a:ea typeface="Trebuchet MS"/>
                <a:cs typeface="Trebuchet MS"/>
              </a:rPr>
              <a:t>, or it can be used alone.</a:t>
            </a:r>
          </a:p>
          <a:p>
            <a:pPr>
              <a:spcBef>
                <a:spcPct val="43750"/>
              </a:spcBef>
              <a:spcAft>
                <a:spcPct val="43750"/>
              </a:spcAft>
            </a:pPr>
            <a:r>
              <a:rPr sz="1200">
                <a:solidFill>
                  <a:srgbClr val="2B2B2B"/>
                </a:solidFill>
                <a:latin typeface="Trebuchet MS"/>
                <a:ea typeface="Trebuchet MS"/>
                <a:cs typeface="Trebuchet MS"/>
              </a:rPr>
              <a:t>Designed to be added to toothpaste, the 9% hydrogen peroxide formula helps lift stains and whiten teeth. The brand justifies the premium price point on its website by </a:t>
            </a:r>
            <a:r>
              <a:rPr sz="1200" b="1">
                <a:solidFill>
                  <a:srgbClr val="2B2B2B"/>
                </a:solidFill>
                <a:latin typeface="Trebuchet MS"/>
                <a:ea typeface="Trebuchet MS"/>
                <a:cs typeface="Trebuchet MS"/>
              </a:rPr>
              <a:t>assuring that the product lasts six months if used twice daily</a:t>
            </a:r>
            <a:r>
              <a:rPr sz="1200">
                <a:solidFill>
                  <a:srgbClr val="2B2B2B"/>
                </a:solidFill>
                <a:latin typeface="Trebuchet MS"/>
                <a:ea typeface="Trebuchet MS"/>
                <a:cs typeface="Trebuchet MS"/>
              </a:rPr>
              <a:t>.</a:t>
            </a:r>
          </a:p>
          <a:p>
            <a:pPr>
              <a:spcBef>
                <a:spcPct val="43750"/>
              </a:spcBef>
              <a:spcAft>
                <a:spcPct val="43750"/>
              </a:spcAft>
            </a:pPr>
            <a:r>
              <a:rPr sz="1200" b="1">
                <a:solidFill>
                  <a:srgbClr val="2B2B2B"/>
                </a:solidFill>
                <a:latin typeface="Trebuchet MS"/>
                <a:ea typeface="Trebuchet MS"/>
                <a:cs typeface="Trebuchet MS"/>
              </a:rPr>
              <a:t>The booster format is relatively new</a:t>
            </a:r>
            <a:r>
              <a:rPr sz="1200">
                <a:solidFill>
                  <a:srgbClr val="2B2B2B"/>
                </a:solidFill>
                <a:latin typeface="Trebuchet MS"/>
              </a:rPr>
              <a:t> to the category and will appeal to consumers who prioritise aesthetically pleasing, white teeth.</a:t>
            </a:r>
          </a:p>
        </p:txBody>
      </p:sp>
      <p:sp>
        <p:nvSpPr>
          <p:cNvPr id="5" name="go_to_button" descr="go_to_button">
            <a:hlinkClick r:id="rId4"/>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Brand renovation: Auraglow</a:t>
            </a:r>
          </a:p>
        </p:txBody>
      </p:sp>
      <p:pic>
        <p:nvPicPr>
          <p:cNvPr id="8" name="New picture" descr="callout_image"/>
          <p:cNvPicPr>
            <a:picLocks noChangeAspect="1"/>
          </p:cNvPicPr>
          <p:nvPr/>
        </p:nvPicPr>
        <p:blipFill>
          <a:blip r:embed="rId5"/>
          <a:stretch>
            <a:fillRect/>
          </a:stretch>
        </p:blipFill>
        <p:spPr>
          <a:xfrm>
            <a:off x="342900" y="1143000"/>
            <a:ext cx="2590800" cy="2590800"/>
          </a:xfrm>
          <a:prstGeom prst="rect">
            <a:avLst/>
          </a:prstGeom>
        </p:spPr>
      </p:pic>
    </p:spTree>
  </p:cSld>
  <p:clrMapOvr>
    <a:masterClrMapping/>
  </p:clrMapOvr>
  <p:transition/>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North America: consumers scrutinise ingredient lists</a:t>
            </a: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stat_title1" descr="stat_title1"/>
          <p:cNvSpPr>
            <a:spLocks noGrp="1"/>
          </p:cNvSpPr>
          <p:nvPr>
            <p:ph type="body" sz="quarter" idx="13"/>
          </p:nvPr>
        </p:nvSpPr>
        <p:spPr/>
        <p:txBody>
          <a:bodyPr anchor="b">
            <a:normAutofit/>
          </a:bodyPr>
          <a:lstStyle>
            <a:lvl1pPr marL="0" indent="0" algn="ctr">
              <a:buNone/>
              <a:defRPr sz="1100" cap="all" baseline="0">
                <a:solidFill>
                  <a:srgbClr val="7F7F7F"/>
                </a:solidFill>
                <a:latin typeface="Trebuchet MS"/>
                <a:cs typeface="Trebuchet MS"/>
              </a:defRPr>
            </a:lvl1pPr>
          </a:lstStyle>
          <a:p>
            <a:r>
              <a:rPr sz="1100">
                <a:solidFill>
                  <a:srgbClr val="939393"/>
                </a:solidFill>
                <a:latin typeface="Trebuchet MS"/>
                <a:ea typeface="Trebuchet MS"/>
                <a:cs typeface="Trebuchet MS"/>
              </a:rPr>
              <a:t>clean teeth</a:t>
            </a:r>
          </a:p>
        </p:txBody>
      </p:sp>
      <p:sp>
        <p:nvSpPr>
          <p:cNvPr id="3" name="stat1" descr="stat1"/>
          <p:cNvSpPr>
            <a:spLocks noGrp="1"/>
          </p:cNvSpPr>
          <p:nvPr>
            <p:ph type="body" sz="quarter" idx="14"/>
          </p:nvPr>
        </p:nvSpPr>
        <p:spPr/>
        <p:txBody>
          <a:bodyPr>
            <a:normAutofit/>
          </a:bodyPr>
          <a:lstStyle>
            <a:lvl1pPr marL="0" indent="0" algn="ctr">
              <a:buNone/>
              <a:defRPr sz="5000" b="1">
                <a:latin typeface="Trebuchet MS"/>
                <a:cs typeface="Trebuchet MS"/>
              </a:defRPr>
            </a:lvl1pPr>
          </a:lstStyle>
          <a:p>
            <a:r>
              <a:rPr sz="5000" b="1">
                <a:solidFill>
                  <a:srgbClr val="2B2B2B"/>
                </a:solidFill>
                <a:latin typeface="Trebuchet MS"/>
                <a:ea typeface="Trebuchet MS"/>
                <a:cs typeface="Trebuchet MS"/>
              </a:rPr>
              <a:t>27%</a:t>
            </a:r>
          </a:p>
        </p:txBody>
      </p:sp>
      <p:sp>
        <p:nvSpPr>
          <p:cNvPr id="4" name="stat_follow_on1" descr="stat_follow_on1"/>
          <p:cNvSpPr>
            <a:spLocks noGrp="1"/>
          </p:cNvSpPr>
          <p:nvPr>
            <p:ph type="body" sz="quarter" idx="15"/>
          </p:nvPr>
        </p:nvSpPr>
        <p:spPr/>
        <p:txBody>
          <a:bodyPr>
            <a:normAutofit/>
          </a:bodyPr>
          <a:lstStyle>
            <a:lvl1pPr marL="0" indent="0" algn="ctr">
              <a:buNone/>
              <a:defRPr sz="1100" baseline="0">
                <a:solidFill>
                  <a:srgbClr val="7F7F7F"/>
                </a:solidFill>
                <a:latin typeface="Trebuchet MS"/>
                <a:cs typeface="Trebuchet MS"/>
              </a:defRPr>
            </a:lvl1pPr>
          </a:lstStyle>
          <a:p>
            <a:r>
              <a:rPr sz="1100">
                <a:solidFill>
                  <a:srgbClr val="939393"/>
                </a:solidFill>
                <a:latin typeface="Trebuchet MS"/>
                <a:ea typeface="Trebuchet MS"/>
                <a:cs typeface="Trebuchet MS"/>
              </a:rPr>
              <a:t>of US clean beauty buyers consider oral care to be the </a:t>
            </a:r>
            <a:r>
              <a:rPr sz="1100">
                <a:solidFill>
                  <a:srgbClr val="939393"/>
                </a:solidFill>
                <a:latin typeface="Trebuchet MS"/>
                <a:ea typeface="Trebuchet MS"/>
                <a:cs typeface="Trebuchet MS"/>
                <a:hlinkClick r:id="rId3"/>
              </a:rPr>
              <a:t>most important category for them to purchase 'clean'</a:t>
            </a:r>
          </a:p>
        </p:txBody>
      </p:sp>
      <p:sp>
        <p:nvSpPr>
          <p:cNvPr id="5"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North American adults are </a:t>
            </a:r>
            <a:r>
              <a:rPr sz="1200" b="1">
                <a:solidFill>
                  <a:srgbClr val="2B2B2B"/>
                </a:solidFill>
                <a:latin typeface="Trebuchet MS"/>
                <a:ea typeface="Trebuchet MS"/>
                <a:cs typeface="Trebuchet MS"/>
              </a:rPr>
              <a:t>ingredient-conscious</a:t>
            </a:r>
            <a:r>
              <a:rPr sz="1200">
                <a:solidFill>
                  <a:srgbClr val="2B2B2B"/>
                </a:solidFill>
                <a:latin typeface="Trebuchet MS"/>
                <a:ea typeface="Trebuchet MS"/>
                <a:cs typeface="Trebuchet MS"/>
              </a:rPr>
              <a:t>, as 69% have </a:t>
            </a:r>
            <a:r>
              <a:rPr sz="1200">
                <a:solidFill>
                  <a:srgbClr val="2B2B2B"/>
                </a:solidFill>
                <a:latin typeface="Trebuchet MS"/>
                <a:ea typeface="Trebuchet MS"/>
                <a:cs typeface="Trebuchet MS"/>
                <a:hlinkClick r:id="rId4"/>
              </a:rPr>
              <a:t>purchased what they consider to be 'clean' oral care products</a:t>
            </a:r>
            <a:r>
              <a:rPr sz="1200">
                <a:solidFill>
                  <a:srgbClr val="2B2B2B"/>
                </a:solidFill>
                <a:latin typeface="Trebuchet MS"/>
                <a:ea typeface="Trebuchet MS"/>
                <a:cs typeface="Trebuchet MS"/>
              </a:rPr>
              <a:t> in the year to September 2023, and clean beauty buyers prioritise 'clean' oral care over 'clean' products in other BPC categories. These attitudes are likely </a:t>
            </a:r>
            <a:r>
              <a:rPr sz="1200" b="1">
                <a:solidFill>
                  <a:srgbClr val="2B2B2B"/>
                </a:solidFill>
                <a:latin typeface="Trebuchet MS"/>
                <a:ea typeface="Trebuchet MS"/>
                <a:cs typeface="Trebuchet MS"/>
              </a:rPr>
              <a:t>a reflection of fearmongering around fluoride</a:t>
            </a:r>
            <a:r>
              <a:rPr sz="1200">
                <a:solidFill>
                  <a:srgbClr val="2B2B2B"/>
                </a:solidFill>
                <a:latin typeface="Trebuchet MS"/>
                <a:ea typeface="Trebuchet MS"/>
                <a:cs typeface="Trebuchet MS"/>
              </a:rPr>
              <a:t> by natural/organic blogs, social media pages or even brands themselves.</a:t>
            </a:r>
          </a:p>
          <a:p>
            <a:pPr>
              <a:spcBef>
                <a:spcPct val="43750"/>
              </a:spcBef>
              <a:spcAft>
                <a:spcPct val="43750"/>
              </a:spcAft>
            </a:pPr>
            <a:r>
              <a:rPr sz="1200" b="1">
                <a:solidFill>
                  <a:srgbClr val="2B2B2B"/>
                </a:solidFill>
                <a:latin typeface="Trebuchet MS"/>
                <a:ea typeface="Trebuchet MS"/>
                <a:cs typeface="Trebuchet MS"/>
              </a:rPr>
              <a:t>Long-term excess fluoride ingestion in childhood can cause issues</a:t>
            </a:r>
            <a:r>
              <a:rPr sz="1200">
                <a:solidFill>
                  <a:srgbClr val="2B2B2B"/>
                </a:solidFill>
                <a:latin typeface="Trebuchet MS"/>
              </a:rPr>
              <a:t> such as dental fluorosis, characterised by small lines or stains on teeth. </a:t>
            </a:r>
            <a:r>
              <a:rPr sz="1200" b="1">
                <a:solidFill>
                  <a:srgbClr val="2B2B2B"/>
                </a:solidFill>
                <a:latin typeface="Trebuchet MS"/>
              </a:rPr>
              <a:t>High doses may also lead to nausea</a:t>
            </a:r>
            <a:r>
              <a:rPr sz="1200">
                <a:solidFill>
                  <a:srgbClr val="2B2B2B"/>
                </a:solidFill>
                <a:latin typeface="Trebuchet MS"/>
              </a:rPr>
              <a:t> or skeletal fluorosis, and some studies connect fluoride exposure to neurobehavioural issues, though evidence is debated. However, </a:t>
            </a:r>
            <a:r>
              <a:rPr sz="1200" b="1">
                <a:solidFill>
                  <a:srgbClr val="2B2B2B"/>
                </a:solidFill>
                <a:latin typeface="Trebuchet MS"/>
              </a:rPr>
              <a:t>these effects are not associated with the average intake of fluoride</a:t>
            </a:r>
            <a:r>
              <a:rPr sz="1200">
                <a:solidFill>
                  <a:srgbClr val="2B2B2B"/>
                </a:solidFill>
                <a:latin typeface="Trebuchet MS"/>
              </a:rPr>
              <a:t>. Nevertheless, some consumers are wary of fluoride, which creates an appetite for alternatives.</a:t>
            </a:r>
          </a:p>
        </p:txBody>
      </p:sp>
      <p:sp>
        <p:nvSpPr>
          <p:cNvPr id="6"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7"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Base: </a:t>
            </a:r>
            <a:r>
              <a:rPr sz="800">
                <a:solidFill>
                  <a:srgbClr val="666666"/>
                </a:solidFill>
                <a:latin typeface="Trebuchet MS"/>
                <a:ea typeface="Trebuchet MS"/>
                <a:cs typeface="Trebuchet MS"/>
              </a:rPr>
              <a:t>US: 1,371 internet users aged 18+ who have used clean oral care in the past 12 months</a:t>
            </a:r>
          </a:p>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rPr>
              <a:t>Kantar Profiles/Mintel, September 2023</a:t>
            </a:r>
          </a:p>
        </p:txBody>
      </p:sp>
      <p:sp>
        <p:nvSpPr>
          <p:cNvPr id="8"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Appeal to ingredient-conscious consumers</a:t>
            </a: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3" name="text" descr="text"/>
          <p:cNvSpPr>
            <a:spLocks noGrp="1"/>
          </p:cNvSpPr>
          <p:nvPr>
            <p:ph type="body" sz="quarter" idx="11"/>
          </p:nvPr>
        </p:nvSpPr>
        <p:spPr/>
        <p:txBody>
          <a:bodyPr lIns="0" tIns="0" rIns="0" bIns="0">
            <a:normAutofit fontScale="97500" lnSpcReduction="10000"/>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Hydroxyapatite is often touted by oral care brands as a </a:t>
            </a:r>
            <a:r>
              <a:rPr sz="1200" b="1">
                <a:solidFill>
                  <a:srgbClr val="2B2B2B"/>
                </a:solidFill>
                <a:latin typeface="Trebuchet MS"/>
                <a:ea typeface="Trebuchet MS"/>
                <a:cs typeface="Trebuchet MS"/>
              </a:rPr>
              <a:t>fluoride alternative</a:t>
            </a:r>
            <a:r>
              <a:rPr sz="1200">
                <a:solidFill>
                  <a:srgbClr val="2B2B2B"/>
                </a:solidFill>
                <a:latin typeface="Trebuchet MS"/>
                <a:ea typeface="Trebuchet MS"/>
                <a:cs typeface="Trebuchet MS"/>
              </a:rPr>
              <a:t>.</a:t>
            </a:r>
          </a:p>
          <a:p>
            <a:pPr>
              <a:spcBef>
                <a:spcPct val="43750"/>
              </a:spcBef>
              <a:spcAft>
                <a:spcPct val="43750"/>
              </a:spcAft>
            </a:pPr>
            <a:r>
              <a:rPr sz="1200">
                <a:solidFill>
                  <a:srgbClr val="2B2B2B"/>
                </a:solidFill>
                <a:latin typeface="Trebuchet MS"/>
                <a:ea typeface="Trebuchet MS"/>
                <a:cs typeface="Trebuchet MS"/>
              </a:rPr>
              <a:t>It is a mineral naturally found in bones and teeth. When used in toothpaste, it serves to </a:t>
            </a:r>
            <a:r>
              <a:rPr sz="1200" b="1">
                <a:solidFill>
                  <a:srgbClr val="2B2B2B"/>
                </a:solidFill>
                <a:latin typeface="Trebuchet MS"/>
                <a:ea typeface="Trebuchet MS"/>
                <a:cs typeface="Trebuchet MS"/>
              </a:rPr>
              <a:t>remineralise teeth, strengthen tooth enamel and can aid in filling microdefects</a:t>
            </a:r>
            <a:r>
              <a:rPr sz="1200">
                <a:solidFill>
                  <a:srgbClr val="2B2B2B"/>
                </a:solidFill>
                <a:latin typeface="Trebuchet MS"/>
                <a:ea typeface="Trebuchet MS"/>
                <a:cs typeface="Trebuchet MS"/>
              </a:rPr>
              <a:t> to reduce sensitivity.</a:t>
            </a:r>
          </a:p>
          <a:p>
            <a:pPr>
              <a:spcBef>
                <a:spcPct val="43750"/>
              </a:spcBef>
              <a:spcAft>
                <a:spcPct val="43750"/>
              </a:spcAft>
            </a:pPr>
            <a:r>
              <a:rPr sz="1200">
                <a:solidFill>
                  <a:srgbClr val="2B2B2B"/>
                </a:solidFill>
                <a:latin typeface="Trebuchet MS"/>
                <a:ea typeface="Trebuchet MS"/>
                <a:cs typeface="Trebuchet MS"/>
              </a:rPr>
              <a:t>The ingredient has primarily been used by </a:t>
            </a:r>
            <a:r>
              <a:rPr sz="1200" b="1">
                <a:solidFill>
                  <a:srgbClr val="2B2B2B"/>
                </a:solidFill>
                <a:latin typeface="Trebuchet MS"/>
                <a:ea typeface="Trebuchet MS"/>
                <a:cs typeface="Trebuchet MS"/>
              </a:rPr>
              <a:t>smaller oral care brands</a:t>
            </a:r>
            <a:r>
              <a:rPr sz="1200">
                <a:solidFill>
                  <a:srgbClr val="2B2B2B"/>
                </a:solidFill>
                <a:latin typeface="Trebuchet MS"/>
                <a:ea typeface="Trebuchet MS"/>
                <a:cs typeface="Trebuchet MS"/>
              </a:rPr>
              <a:t>, like Bite and Terra &amp; Co, for which a brand selling point is based on the exclusion of controversial ingredients.</a:t>
            </a:r>
          </a:p>
        </p:txBody>
      </p:sp>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4"/>
              </a:rPr>
              <a:t>Mintel GNPD, August 2019-July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Explore fluoride alternatives</a:t>
            </a:r>
          </a:p>
        </p:txBody>
      </p:sp>
      <p:graphicFrame>
        <p:nvGraphicFramePr>
          <p:cNvPr id="9" name="ChartObject" descr="chart"/>
          <p:cNvGraphicFramePr/>
          <p:nvPr/>
        </p:nvGraphicFramePr>
        <p:xfrm>
          <a:off x="349200" y="1138238"/>
          <a:ext cx="5328592" cy="2657475"/>
        </p:xfrm>
        <a:graphic>
          <a:graphicData uri="http://schemas.openxmlformats.org/drawingml/2006/chart">
            <c:chart xmlns:c="http://schemas.openxmlformats.org/drawingml/2006/chart" r:id="rId5"/>
          </a:graphicData>
        </a:graphic>
      </p:graphicFrame>
    </p:spTree>
  </p:cSld>
  <p:clrMapOvr>
    <a:masterClrMapping/>
  </p:clrMapOvr>
  <p:transition/>
  <p:timing/>
</p:sld>
</file>

<file path=ppt/slides/slide3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emphasising the efficacy of rarely used hydroxyapatite on pack to reassure consumers of the ingredient's efficacy.</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Fluoride fears</a:t>
            </a:r>
          </a:p>
          <a:p>
            <a:pPr>
              <a:spcBef>
                <a:spcPct val="0"/>
              </a:spcBef>
              <a:spcAft>
                <a:spcPct val="43750"/>
              </a:spcAft>
            </a:pPr>
            <a:r>
              <a:rPr sz="1000">
                <a:solidFill>
                  <a:srgbClr val="2B2B2B"/>
                </a:solidFill>
                <a:latin typeface="Trebuchet MS"/>
                <a:hlinkClick r:id="rId3"/>
              </a:rPr>
              <a:t>Bite Naturally Whitening Toothpaste Bits</a:t>
            </a:r>
            <a:r>
              <a:rPr sz="1000">
                <a:solidFill>
                  <a:srgbClr val="2B2B2B"/>
                </a:solidFill>
                <a:latin typeface="Trebuchet MS"/>
              </a:rPr>
              <a:t> appeal to consumers wary of fluoride with a claim that nano-hydroxyapatite is a non-toxic fluoride alternative. The solid toothpaste tablets come in plastic-free packaging.</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Emphasising efficacy</a:t>
            </a:r>
          </a:p>
          <a:p>
            <a:pPr>
              <a:spcBef>
                <a:spcPct val="0"/>
              </a:spcBef>
              <a:spcAft>
                <a:spcPct val="43750"/>
              </a:spcAft>
            </a:pPr>
            <a:r>
              <a:rPr sz="1000">
                <a:solidFill>
                  <a:srgbClr val="2B2B2B"/>
                </a:solidFill>
                <a:latin typeface="Trebuchet MS"/>
                <a:hlinkClick r:id="rId4"/>
              </a:rPr>
              <a:t>Terra &amp; Co. Brilliant Black Toothpaste Toothpaste</a:t>
            </a:r>
            <a:r>
              <a:rPr sz="1000">
                <a:solidFill>
                  <a:srgbClr val="2B2B2B"/>
                </a:solidFill>
                <a:latin typeface="Trebuchet MS"/>
              </a:rPr>
              <a:t> bears clinically proven and toxin-free claims, among others, on pack. The packaging also calls out hydroxyapatite as protecting against tooth enamel erosion.</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Double trouble</a:t>
            </a:r>
          </a:p>
          <a:p>
            <a:pPr>
              <a:spcBef>
                <a:spcPct val="0"/>
              </a:spcBef>
              <a:spcAft>
                <a:spcPct val="43750"/>
              </a:spcAft>
            </a:pPr>
            <a:r>
              <a:rPr sz="1000">
                <a:solidFill>
                  <a:srgbClr val="2B2B2B"/>
                </a:solidFill>
                <a:latin typeface="Trebuchet MS"/>
                <a:hlinkClick r:id="rId5"/>
              </a:rPr>
              <a:t>PerioSciences AO White Care ProToothpaste</a:t>
            </a:r>
            <a:r>
              <a:rPr sz="1000">
                <a:solidFill>
                  <a:srgbClr val="2B2B2B"/>
                </a:solidFill>
                <a:latin typeface="Trebuchet MS"/>
              </a:rPr>
              <a:t> uses both sodium fluoride and hydroxyapatite as a follow-up treatment to at-home and professional whitening treatments. The product claims to fight cavities and strengthen teeth.</a:t>
            </a:r>
          </a:p>
        </p:txBody>
      </p:sp>
      <p:sp>
        <p:nvSpPr>
          <p:cNvPr id="9" name="go_to_button" descr="go_to_button">
            <a:hlinkClick r:id="rId6"/>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An appetite for hydroxyapatite</a:t>
            </a:r>
          </a:p>
        </p:txBody>
      </p:sp>
      <p:pic>
        <p:nvPicPr>
          <p:cNvPr id="12" name="New picture" descr="product_image2"/>
          <p:cNvPicPr>
            <a:picLocks noChangeAspect="1"/>
          </p:cNvPicPr>
          <p:nvPr/>
        </p:nvPicPr>
        <p:blipFill>
          <a:blip r:embed="rId7"/>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8"/>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9"/>
          <a:stretch>
            <a:fillRect/>
          </a:stretch>
        </p:blipFill>
        <p:spPr>
          <a:xfrm>
            <a:off x="342900" y="1739900"/>
            <a:ext cx="1397000" cy="1397000"/>
          </a:xfrm>
          <a:prstGeom prst="rect">
            <a:avLst/>
          </a:prstGeom>
        </p:spPr>
      </p:pic>
    </p:spTree>
  </p:cSld>
  <p:clrMapOvr>
    <a:masterClrMapping/>
  </p:clrMapOvr>
  <p:transition/>
  <p:timing/>
</p:sld>
</file>

<file path=ppt/slides/slide4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5" name="go_to_button" descr="go_to_button">
            <a:hlinkClick r:id="rId3"/>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pic>
        <p:nvPicPr>
          <p:cNvPr id="7" name="New picture" descr="background"/>
          <p:cNvPicPr>
            <a:picLocks noChangeAspect="1"/>
          </p:cNvPicPr>
          <p:nvPr/>
        </p:nvPicPr>
        <p:blipFill>
          <a:blip r:embed="rId4"/>
          <a:stretch>
            <a:fillRect/>
          </a:stretch>
        </p:blipFill>
        <p:spPr>
          <a:xfrm>
            <a:off x="316800" y="388800"/>
            <a:ext cx="8506800" cy="3819600"/>
          </a:xfrm>
          <a:prstGeom prst="rect">
            <a:avLst/>
          </a:prstGeom>
        </p:spPr>
      </p:pic>
      <p:pic>
        <p:nvPicPr>
          <p:cNvPr id="8" name="mintel_logo" descr="mintel_logo">
            <a:extLst>
              <a:ext uri="{FF2B5EF4-FFF2-40B4-BE49-F238E27FC236}">
                <a16:creationId xmlns:a16="http://schemas.microsoft.com/office/drawing/2014/main" id="{428A2577-5728-0D86-A427-2A2AEA807B3B}"/>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182756" y="4586400"/>
            <a:ext cx="601516" cy="219497"/>
          </a:xfrm>
          <a:prstGeom prst="rect">
            <a:avLst/>
          </a:prstGeom>
        </p:spPr>
      </p:pic>
      <p:sp>
        <p:nvSpPr>
          <p:cNvPr id="9" name="text_background" descr="text_background"/>
          <p:cNvSpPr>
            <a:spLocks noChangeArrowheads="1"/>
          </p:cNvSpPr>
          <p:nvPr/>
        </p:nvSpPr>
        <p:spPr bwMode="auto">
          <a:xfrm>
            <a:off x="352425" y="425450"/>
            <a:ext cx="8434388" cy="3746500"/>
          </a:xfrm>
          <a:prstGeom prst="rect">
            <a:avLst/>
          </a:prstGeom>
          <a:solidFill>
            <a:schemeClr val="bg1"/>
          </a:solidFill>
          <a:ln>
            <a:noFill/>
          </a:ln>
        </p:spPr>
        <p:txBody>
          <a:bodyPr lIns="45719" rIns="45719"/>
          <a:lstStyle>
            <a:defPPr>
              <a:defRPr lang="en-US"/>
            </a:defPPr>
            <a:lvl1pPr marL="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1pPr>
            <a:lvl2pPr marL="4572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2pPr>
            <a:lvl3pPr marL="9144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3pPr>
            <a:lvl4pPr marL="13716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4pPr>
            <a:lvl5pPr marL="1828800" algn="l" defTabSz="914400" rtl="0" eaLnBrk="0" fontAlgn="base" latinLnBrk="0" hangingPunct="0">
              <a:spcBef>
                <a:spcPct val="0"/>
              </a:spcBef>
              <a:spcAft>
                <a:spcPct val="0"/>
              </a:spcAft>
              <a:defRPr sz="1800"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Arial" pitchFamily="34" charset="0"/>
                <a:ea typeface="+mn-ea"/>
                <a:cs typeface="Arial" pitchFamily="34" charset="0"/>
              </a:defRPr>
            </a:lvl6pPr>
            <a:lvl7pPr marL="2743200" algn="l" defTabSz="914400" rtl="0" eaLnBrk="1" latinLnBrk="0" hangingPunct="1">
              <a:defRPr sz="1800" kern="1200">
                <a:solidFill>
                  <a:schemeClr val="tx1"/>
                </a:solidFill>
                <a:latin typeface="Arial" pitchFamily="34" charset="0"/>
                <a:ea typeface="+mn-ea"/>
                <a:cs typeface="Arial" pitchFamily="34" charset="0"/>
              </a:defRPr>
            </a:lvl7pPr>
            <a:lvl8pPr marL="3200400" algn="l" defTabSz="914400" rtl="0" eaLnBrk="1" latinLnBrk="0" hangingPunct="1">
              <a:defRPr sz="1800" kern="1200">
                <a:solidFill>
                  <a:schemeClr val="tx1"/>
                </a:solidFill>
                <a:latin typeface="Arial" pitchFamily="34" charset="0"/>
                <a:ea typeface="+mn-ea"/>
                <a:cs typeface="Arial" pitchFamily="34" charset="0"/>
              </a:defRPr>
            </a:lvl8pPr>
          </a:lstStyle>
          <a:p>
            <a:pPr fontAlgn="auto">
              <a:defRPr>
                <a:latin typeface="Arial" pitchFamily="34" charset="0"/>
                <a:ea typeface="Arial" pitchFamily="34" charset="0"/>
                <a:cs typeface="Arial" pitchFamily="34" charset="0"/>
                <a:sym typeface="Arial" pitchFamily="34" charset="0"/>
              </a:defRPr>
            </a:pPr>
            <a:endParaRPr>
              <a:solidFill>
                <a:schemeClr val="bg1">
                  <a:lumMod val="50000"/>
                </a:schemeClr>
              </a:solidFill>
              <a:latin typeface="Trebuchet MS"/>
              <a:ea typeface="Trebuchet MS"/>
              <a:cs typeface="Trebuchet MS"/>
              <a:sym typeface="Arial" pitchFamily="34" charset="0"/>
            </a:endParaRPr>
          </a:p>
        </p:txBody>
      </p:sp>
      <p:sp>
        <p:nvSpPr>
          <p:cNvPr id="3" name="section_title" descr="section_title"/>
          <p:cNvSpPr>
            <a:spLocks noGrp="1"/>
          </p:cNvSpPr>
          <p:nvPr>
            <p:ph type="title"/>
          </p:nvPr>
        </p:nvSpPr>
        <p:spPr/>
        <p:txBody>
          <a:bodyPr lIns="46800" tIns="46800" rIns="46800" bIns="46800">
            <a:normAutofit/>
          </a:bodyPr>
          <a:lstStyle>
            <a:lvl1pPr>
              <a:defRPr sz="1600">
                <a:latin typeface="Trebuchet MS"/>
                <a:cs typeface="Trebuchet MS"/>
              </a:defRPr>
            </a:lvl1pPr>
          </a:lstStyle>
          <a:p>
            <a:r>
              <a:rPr sz="1600" b="1">
                <a:latin typeface="Trebuchet MS"/>
                <a:ea typeface="Trebuchet MS"/>
                <a:cs typeface="Trebuchet MS"/>
              </a:rPr>
              <a:t>Latin America: green innovation</a:t>
            </a: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descr="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While they have plateaued, </a:t>
            </a:r>
            <a:r>
              <a:rPr sz="1200" b="1">
                <a:solidFill>
                  <a:srgbClr val="2B2B2B"/>
                </a:solidFill>
                <a:latin typeface="Trebuchet MS"/>
                <a:ea typeface="Trebuchet MS"/>
                <a:cs typeface="Trebuchet MS"/>
              </a:rPr>
              <a:t>environmentally friendly packaging claims remain common</a:t>
            </a:r>
            <a:r>
              <a:rPr sz="1200">
                <a:solidFill>
                  <a:srgbClr val="2B2B2B"/>
                </a:solidFill>
                <a:latin typeface="Trebuchet MS"/>
                <a:ea typeface="Trebuchet MS"/>
                <a:cs typeface="Trebuchet MS"/>
              </a:rPr>
              <a:t> in Latin American oral care launches. This reflects how brands have been responding to </a:t>
            </a:r>
            <a:r>
              <a:rPr sz="1200" b="1">
                <a:solidFill>
                  <a:srgbClr val="2B2B2B"/>
                </a:solidFill>
                <a:latin typeface="Trebuchet MS"/>
                <a:ea typeface="Trebuchet MS"/>
                <a:cs typeface="Trebuchet MS"/>
              </a:rPr>
              <a:t>consumer interest in sustainability</a:t>
            </a:r>
            <a:r>
              <a:rPr sz="1200">
                <a:solidFill>
                  <a:srgbClr val="2B2B2B"/>
                </a:solidFill>
                <a:latin typeface="Trebuchet MS"/>
                <a:ea typeface="Trebuchet MS"/>
                <a:cs typeface="Trebuchet MS"/>
              </a:rPr>
              <a:t>. Indeed, in Brazil, 32% of personal hygiene product users rank </a:t>
            </a:r>
            <a:r>
              <a:rPr sz="1200">
                <a:solidFill>
                  <a:srgbClr val="2B2B2B"/>
                </a:solidFill>
                <a:latin typeface="Trebuchet MS"/>
                <a:ea typeface="Trebuchet MS"/>
                <a:cs typeface="Trebuchet MS"/>
                <a:hlinkClick r:id="rId3"/>
              </a:rPr>
              <a:t>eco-friendly packaging</a:t>
            </a:r>
            <a:r>
              <a:rPr sz="1200">
                <a:solidFill>
                  <a:srgbClr val="2B2B2B"/>
                </a:solidFill>
                <a:latin typeface="Trebuchet MS"/>
                <a:ea typeface="Trebuchet MS"/>
                <a:cs typeface="Trebuchet MS"/>
              </a:rPr>
              <a:t> in their top three purchase priorities.</a:t>
            </a:r>
          </a:p>
          <a:p>
            <a:pPr>
              <a:spcBef>
                <a:spcPct val="43750"/>
              </a:spcBef>
              <a:spcAft>
                <a:spcPct val="43750"/>
              </a:spcAft>
            </a:pPr>
            <a:r>
              <a:rPr sz="1200">
                <a:solidFill>
                  <a:srgbClr val="2B2B2B"/>
                </a:solidFill>
                <a:latin typeface="Trebuchet MS"/>
                <a:ea typeface="Trebuchet MS"/>
                <a:cs typeface="Trebuchet MS"/>
              </a:rPr>
              <a:t>As environmentally friendly packaging claims become more common, brands can </a:t>
            </a:r>
            <a:r>
              <a:rPr sz="1200" b="1">
                <a:solidFill>
                  <a:srgbClr val="2B2B2B"/>
                </a:solidFill>
                <a:latin typeface="Trebuchet MS"/>
                <a:ea typeface="Trebuchet MS"/>
                <a:cs typeface="Trebuchet MS"/>
              </a:rPr>
              <a:t>differentiate and stand out to eco-conscious consumers with less common environmental claims</a:t>
            </a:r>
            <a:r>
              <a:rPr sz="1200">
                <a:solidFill>
                  <a:srgbClr val="2B2B2B"/>
                </a:solidFill>
                <a:latin typeface="Trebuchet MS"/>
                <a:ea typeface="Trebuchet MS"/>
                <a:cs typeface="Trebuchet MS"/>
              </a:rPr>
              <a:t>. For example, </a:t>
            </a:r>
            <a:r>
              <a:rPr sz="1200">
                <a:solidFill>
                  <a:srgbClr val="2B2B2B"/>
                </a:solidFill>
                <a:latin typeface="Trebuchet MS"/>
                <a:ea typeface="Trebuchet MS"/>
                <a:cs typeface="Trebuchet MS"/>
                <a:hlinkClick r:id="rId4"/>
              </a:rPr>
              <a:t>biodegradable, refillable and carbon neutral</a:t>
            </a:r>
            <a:r>
              <a:rPr sz="1200">
                <a:solidFill>
                  <a:srgbClr val="2B2B2B"/>
                </a:solidFill>
                <a:latin typeface="Trebuchet MS"/>
                <a:ea typeface="Trebuchet MS"/>
                <a:cs typeface="Trebuchet MS"/>
              </a:rPr>
              <a:t> claims featured on just 1.9%, 0.8% and 0.3% of Latin American oral care launches, respectively, in the year to July 2024.</a:t>
            </a:r>
          </a:p>
        </p:txBody>
      </p:sp>
      <p:sp>
        <p:nvSpPr>
          <p:cNvPr id="5" name="go_to_button" descr="go_to_button">
            <a:hlinkClick r:id="rId5"/>
          </p:cNvPr>
          <p:cNvSpPr>
            <a:spLocks noGrp="1"/>
          </p:cNvSpPr>
          <p:nvPr>
            <p:ph type="body" sz="quarter" idx="16"/>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6"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a:pPr>
              <a:spcBef>
                <a:spcPct val="43750"/>
              </a:spcBef>
              <a:spcAft>
                <a:spcPct val="43750"/>
              </a:spcAft>
            </a:pPr>
            <a:r>
              <a:rPr sz="800" b="1">
                <a:solidFill>
                  <a:srgbClr val="666666"/>
                </a:solidFill>
                <a:latin typeface="Trebuchet MS"/>
                <a:ea typeface="Trebuchet MS"/>
                <a:cs typeface="Trebuchet MS"/>
              </a:rPr>
              <a:t>Source: </a:t>
            </a:r>
            <a:r>
              <a:rPr sz="800">
                <a:solidFill>
                  <a:srgbClr val="666666"/>
                </a:solidFill>
                <a:latin typeface="Trebuchet MS"/>
                <a:hlinkClick r:id="rId6"/>
              </a:rPr>
              <a:t>Mintel GNPD, August 2018-July 2024</a:t>
            </a:r>
          </a:p>
        </p:txBody>
      </p:sp>
      <p:sp>
        <p:nvSpPr>
          <p:cNvPr id="7"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Green claims continue to grow in Latin America</a:t>
            </a:r>
          </a:p>
        </p:txBody>
      </p:sp>
      <p:graphicFrame>
        <p:nvGraphicFramePr>
          <p:cNvPr id="9" name="ChartObject" descr="chart"/>
          <p:cNvGraphicFramePr/>
          <p:nvPr/>
        </p:nvGraphicFramePr>
        <p:xfrm>
          <a:off x="4567181" y="1119191"/>
          <a:ext cx="4203758" cy="2888931"/>
        </p:xfrm>
        <a:graphic>
          <a:graphicData uri="http://schemas.openxmlformats.org/drawingml/2006/chart">
            <c:chart xmlns:c="http://schemas.openxmlformats.org/drawingml/2006/chart" r:id="rId7"/>
          </a:graphicData>
        </a:graphic>
      </p:graphicFrame>
    </p:spTree>
  </p:cSld>
  <p:clrMapOvr>
    <a:masterClrMapping/>
  </p:clrMapOvr>
  <p:transition/>
  <p:timing/>
</p:sld>
</file>

<file path=ppt/slides/slide4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rgbClr val="F8F8F8"/>
        </a:solidFill>
      </p:bgPr>
    </p:bg>
    <p:spTree>
      <p:nvGrpSpPr>
        <p:cNvPr id="1" name=""/>
        <p:cNvGrpSpPr/>
        <p:nvPr/>
      </p:nvGrpSpPr>
      <p:grpSpPr>
        <a:xfrm>
          <a:off x="0" y="0"/>
          <a:ext cx="0" cy="0"/>
        </a:xfrm>
      </p:grpSpPr>
      <p:sp>
        <p:nvSpPr>
          <p:cNvPr id="5" name="stat_context" descr="stat_context"/>
          <p:cNvSpPr>
            <a:spLocks noGrp="1"/>
          </p:cNvSpPr>
          <p:nvPr>
            <p:ph type="body" sz="quarter" idx="11"/>
          </p:nvPr>
        </p:nvSpPr>
        <p:spPr/>
        <p:txBody>
          <a:bodyPr lIns="0" tIns="0" rIns="0" bIns="0">
            <a:normAutofit/>
          </a:bodyPr>
          <a:lstStyle>
            <a:lvl1pPr marL="0" indent="0">
              <a:buNone/>
              <a:defRPr sz="1200">
                <a:latin typeface="Trebuchet MS"/>
                <a:cs typeface="Trebuchet MS"/>
              </a:defRPr>
            </a:lvl1pPr>
          </a:lstStyle>
          <a:p>
            <a:pPr>
              <a:spcBef>
                <a:spcPct val="43750"/>
              </a:spcBef>
              <a:spcAft>
                <a:spcPct val="43750"/>
              </a:spcAft>
            </a:pPr>
            <a:r>
              <a:rPr sz="1200">
                <a:solidFill>
                  <a:srgbClr val="2B2B2B"/>
                </a:solidFill>
                <a:latin typeface="Trebuchet MS"/>
                <a:ea typeface="Trebuchet MS"/>
                <a:cs typeface="Trebuchet MS"/>
              </a:rPr>
              <a:t>Brands are distinguishing themselves by going beyond recyclable packaging claims with niche eco claims, like biodegradable and refillable.</a:t>
            </a:r>
          </a:p>
        </p:txBody>
      </p:sp>
      <p:sp>
        <p:nvSpPr>
          <p:cNvPr id="6" name="product_description1" descr="product_description1"/>
          <p:cNvSpPr>
            <a:spLocks noGrp="1"/>
          </p:cNvSpPr>
          <p:nvPr>
            <p:ph type="body" sz="quarter" idx="20"/>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Refillable</a:t>
            </a:r>
          </a:p>
          <a:p>
            <a:pPr>
              <a:spcBef>
                <a:spcPct val="0"/>
              </a:spcBef>
              <a:spcAft>
                <a:spcPct val="43750"/>
              </a:spcAft>
            </a:pPr>
            <a:r>
              <a:rPr sz="1000">
                <a:solidFill>
                  <a:srgbClr val="2B2B2B"/>
                </a:solidFill>
                <a:latin typeface="Trebuchet MS"/>
                <a:hlinkClick r:id="rId3"/>
              </a:rPr>
              <a:t>BambooSmile Fresh Natural Toothpaste Refill</a:t>
            </a:r>
            <a:r>
              <a:rPr sz="1000">
                <a:solidFill>
                  <a:srgbClr val="2B2B2B"/>
                </a:solidFill>
                <a:latin typeface="Trebuchet MS"/>
              </a:rPr>
              <a:t> involves less plastic than traditional toothpaste packaging and was the only </a:t>
            </a:r>
            <a:r>
              <a:rPr sz="1000">
                <a:solidFill>
                  <a:srgbClr val="2B2B2B"/>
                </a:solidFill>
                <a:latin typeface="Trebuchet MS"/>
                <a:hlinkClick r:id="rId4"/>
              </a:rPr>
              <a:t>refillable toothpaste</a:t>
            </a:r>
            <a:r>
              <a:rPr sz="1000">
                <a:solidFill>
                  <a:srgbClr val="2B2B2B"/>
                </a:solidFill>
                <a:latin typeface="Trebuchet MS"/>
              </a:rPr>
              <a:t> launched in the year to July 2024 in Latin America.</a:t>
            </a:r>
          </a:p>
        </p:txBody>
      </p:sp>
      <p:sp>
        <p:nvSpPr>
          <p:cNvPr id="7" name="product_description2" descr="product_description2"/>
          <p:cNvSpPr>
            <a:spLocks noGrp="1"/>
          </p:cNvSpPr>
          <p:nvPr>
            <p:ph type="body" sz="quarter" idx="13"/>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 Corp certified</a:t>
            </a:r>
          </a:p>
          <a:p>
            <a:pPr>
              <a:spcBef>
                <a:spcPct val="0"/>
              </a:spcBef>
              <a:spcAft>
                <a:spcPct val="43750"/>
              </a:spcAft>
            </a:pPr>
            <a:r>
              <a:rPr sz="1000">
                <a:solidFill>
                  <a:srgbClr val="2B2B2B"/>
                </a:solidFill>
                <a:latin typeface="Trebuchet MS"/>
                <a:hlinkClick r:id="rId5"/>
              </a:rPr>
              <a:t>Positiv.a Children's Natural Dental Gel</a:t>
            </a:r>
            <a:r>
              <a:rPr sz="1000">
                <a:solidFill>
                  <a:srgbClr val="2B2B2B"/>
                </a:solidFill>
                <a:latin typeface="Trebuchet MS"/>
              </a:rPr>
              <a:t> claims to use the first toothpaste tube made from PCR plastic in Brazil. The packaging is also recyclable and showcases the brand's B Corp certification.</a:t>
            </a:r>
          </a:p>
        </p:txBody>
      </p:sp>
      <p:sp>
        <p:nvSpPr>
          <p:cNvPr id="8" name="product_description3" descr="product_description3"/>
          <p:cNvSpPr>
            <a:spLocks noGrp="1"/>
          </p:cNvSpPr>
          <p:nvPr>
            <p:ph type="body" sz="quarter" idx="14"/>
          </p:nvPr>
        </p:nvSpPr>
        <p:spPr/>
        <p:txBody>
          <a:bodyPr lIns="0" tIns="0" rIns="0" bIns="0"/>
          <a:lstStyle>
            <a:lvl1pPr marL="0" indent="0">
              <a:buNone/>
              <a:defRPr sz="1000">
                <a:latin typeface="Trebuchet MS"/>
                <a:cs typeface="Trebuchet MS"/>
              </a:defRPr>
            </a:lvl1pPr>
          </a:lstStyle>
          <a:p>
            <a:pPr>
              <a:spcBef>
                <a:spcPct val="58188"/>
              </a:spcBef>
              <a:spcAft>
                <a:spcPct val="0"/>
              </a:spcAft>
            </a:pPr>
            <a:r>
              <a:rPr sz="1000" b="1">
                <a:solidFill>
                  <a:srgbClr val="2B2B2B"/>
                </a:solidFill>
                <a:latin typeface="Trebuchet MS"/>
                <a:ea typeface="Trebuchet MS"/>
                <a:cs typeface="Trebuchet MS"/>
              </a:rPr>
              <a:t>Biodegradable</a:t>
            </a:r>
          </a:p>
          <a:p>
            <a:pPr>
              <a:spcBef>
                <a:spcPct val="0"/>
              </a:spcBef>
              <a:spcAft>
                <a:spcPct val="43750"/>
              </a:spcAft>
            </a:pPr>
            <a:r>
              <a:rPr sz="1000">
                <a:solidFill>
                  <a:srgbClr val="2B2B2B"/>
                </a:solidFill>
                <a:latin typeface="Trebuchet MS"/>
                <a:hlinkClick r:id="rId6"/>
              </a:rPr>
              <a:t>Bam Boo! Lifestyle Biodegradable Toothbrush for Kids</a:t>
            </a:r>
            <a:r>
              <a:rPr sz="1000">
                <a:solidFill>
                  <a:srgbClr val="2B2B2B"/>
                </a:solidFill>
                <a:latin typeface="Trebuchet MS"/>
              </a:rPr>
              <a:t> features a biodegradable handle and the outer packaging is recyclable.</a:t>
            </a:r>
          </a:p>
        </p:txBody>
      </p:sp>
      <p:sp>
        <p:nvSpPr>
          <p:cNvPr id="9" name="go_to_button" descr="go_to_button">
            <a:hlinkClick r:id="rId7"/>
          </p:cNvPr>
          <p:cNvSpPr>
            <a:spLocks noGrp="1"/>
          </p:cNvSpPr>
          <p:nvPr>
            <p:ph type="body" sz="quarter" idx="23"/>
          </p:nvPr>
        </p:nvSpPr>
        <p:spPr/>
        <p:txBody>
          <a:bodyPr lIns="0" rIns="0">
            <a:normAutofit/>
          </a:bodyPr>
          <a:lstStyle>
            <a:lvl1pPr marL="0" indent="0" algn="r">
              <a:spcBef>
                <a:spcPct val="0"/>
              </a:spcBef>
              <a:buNone/>
              <a:defRPr sz="800" i="1">
                <a:solidFill>
                  <a:srgbClr val="7F7F7F"/>
                </a:solidFill>
                <a:latin typeface="Trebuchet MS"/>
                <a:cs typeface="Trebuchet MS"/>
              </a:defRPr>
            </a:lvl1pPr>
          </a:lstStyle>
          <a:p>
            <a:r>
              <a:rPr>
                <a:latin typeface="Trebuchet MS"/>
                <a:ea typeface="Trebuchet MS"/>
                <a:cs typeface="Trebuchet MS"/>
              </a:rPr>
              <a:t>Read on mintel.com</a:t>
            </a:r>
          </a:p>
        </p:txBody>
      </p:sp>
      <p:sp>
        <p:nvSpPr>
          <p:cNvPr id="10" name="base_and_source" descr="base_and_source"/>
          <p:cNvSpPr>
            <a:spLocks noGrp="1"/>
          </p:cNvSpPr>
          <p:nvPr>
            <p:ph type="body" sz="quarter" idx="12"/>
          </p:nvPr>
        </p:nvSpPr>
        <p:spPr/>
        <p:txBody>
          <a:bodyPr lIns="0" rIns="0" anchor="b">
            <a:normAutofit/>
          </a:bodyPr>
          <a:lstStyle>
            <a:lvl1pPr marL="0" marR="0" indent="0" algn="l" defTabSz="914400" rtl="0" eaLnBrk="1" fontAlgn="base" latinLnBrk="0" hangingPunct="1">
              <a:lnSpc>
                <a:spcPct val="100000"/>
              </a:lnSpc>
              <a:spcBef>
                <a:spcPct val="20000"/>
              </a:spcBef>
              <a:spcAft>
                <a:spcPct val="0"/>
              </a:spcAft>
              <a:buClrTx/>
              <a:buSzTx/>
              <a:buFont typeface="Arial" pitchFamily="34" charset="0"/>
              <a:buNone/>
              <a:defRPr sz="800" i="1" baseline="0">
                <a:solidFill>
                  <a:srgbClr val="7F7F7F"/>
                </a:solidFill>
                <a:latin typeface="Trebuchet MS"/>
                <a:cs typeface="Trebuchet MS"/>
              </a:defRPr>
            </a:lvl1pPr>
          </a:lstStyle>
          <a:p/>
        </p:txBody>
      </p:sp>
      <p:sp>
        <p:nvSpPr>
          <p:cNvPr id="11" name="title" descr="title"/>
          <p:cNvSpPr>
            <a:spLocks noGrp="1"/>
          </p:cNvSpPr>
          <p:nvPr>
            <p:ph type="title"/>
          </p:nvPr>
        </p:nvSpPr>
        <p:spPr/>
        <p:txBody>
          <a:bodyPr lIns="0" tIns="46800" rIns="0" bIns="46800">
            <a:normAutofit/>
          </a:bodyPr>
          <a:lstStyle>
            <a:lvl1pPr>
              <a:defRPr sz="1600">
                <a:latin typeface="Trebuchet MS"/>
                <a:cs typeface="Trebuchet MS"/>
              </a:defRPr>
            </a:lvl1pPr>
          </a:lstStyle>
          <a:p>
            <a:r>
              <a:rPr sz="1600" b="1">
                <a:solidFill>
                  <a:srgbClr val="2B2B2B"/>
                </a:solidFill>
                <a:latin typeface="Trebuchet MS"/>
                <a:ea typeface="Trebuchet MS"/>
                <a:cs typeface="Trebuchet MS"/>
              </a:rPr>
              <a:t>Distinguish with niche eco claims</a:t>
            </a:r>
          </a:p>
        </p:txBody>
      </p:sp>
      <p:pic>
        <p:nvPicPr>
          <p:cNvPr id="12" name="New picture" descr="product_image2"/>
          <p:cNvPicPr>
            <a:picLocks noChangeAspect="1"/>
          </p:cNvPicPr>
          <p:nvPr/>
        </p:nvPicPr>
        <p:blipFill>
          <a:blip r:embed="rId8"/>
          <a:stretch>
            <a:fillRect/>
          </a:stretch>
        </p:blipFill>
        <p:spPr>
          <a:xfrm>
            <a:off x="3238500" y="1739900"/>
            <a:ext cx="1397000" cy="1397000"/>
          </a:xfrm>
          <a:prstGeom prst="rect">
            <a:avLst/>
          </a:prstGeom>
        </p:spPr>
      </p:pic>
      <p:pic>
        <p:nvPicPr>
          <p:cNvPr id="13" name="New picture" descr="product_image3"/>
          <p:cNvPicPr>
            <a:picLocks noChangeAspect="1"/>
          </p:cNvPicPr>
          <p:nvPr/>
        </p:nvPicPr>
        <p:blipFill>
          <a:blip r:embed="rId9"/>
          <a:stretch>
            <a:fillRect/>
          </a:stretch>
        </p:blipFill>
        <p:spPr>
          <a:xfrm>
            <a:off x="6108700" y="1739900"/>
            <a:ext cx="1397000" cy="1397000"/>
          </a:xfrm>
          <a:prstGeom prst="rect">
            <a:avLst/>
          </a:prstGeom>
        </p:spPr>
      </p:pic>
      <p:pic>
        <p:nvPicPr>
          <p:cNvPr id="14" name="New picture" descr="product_image1"/>
          <p:cNvPicPr>
            <a:picLocks noChangeAspect="1"/>
          </p:cNvPicPr>
          <p:nvPr/>
        </p:nvPicPr>
        <p:blipFill>
          <a:blip r:embed="rId10"/>
          <a:stretch>
            <a:fillRect/>
          </a:stretch>
        </p:blipFill>
        <p:spPr>
          <a:xfrm>
            <a:off x="342900" y="1739900"/>
            <a:ext cx="1397000" cy="1397000"/>
          </a:xfrm>
          <a:prstGeom prst="rect">
            <a:avLst/>
          </a:prstGeom>
        </p:spPr>
      </p:pic>
    </p:spTree>
  </p:cSld>
  <p:clrMapOvr>
    <a:masterClrMapping/>
  </p:clrMapOvr>
  <p:transition/>
  <p:timing/>
</p:sld>
</file>

<file path=ppt/slides/slide4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analyst_info" descr="analyst_info"/>
          <p:cNvSpPr>
            <a:spLocks noGrp="1"/>
          </p:cNvSpPr>
          <p:nvPr>
            <p:ph type="body" sz="quarter" idx="16"/>
          </p:nvPr>
        </p:nvSpPr>
        <p:spPr/>
        <p:txBody>
          <a:bodyPr lIns="0" tIns="46800" rIns="0" bIns="46800"/>
          <a:lstStyle>
            <a:lvl1pPr marL="0" indent="0">
              <a:buNone/>
              <a:defRPr sz="1200" b="0" baseline="0">
                <a:solidFill>
                  <a:schemeClr val="tx1"/>
                </a:solidFill>
                <a:latin typeface="Trebuchet MS"/>
                <a:cs typeface="Trebuchet MS"/>
              </a:defRPr>
            </a:lvl1pPr>
          </a:lstStyle>
          <a:p>
            <a:pPr>
              <a:spcBef>
                <a:spcPct val="43750"/>
              </a:spcBef>
              <a:spcAft>
                <a:spcPct val="2880"/>
              </a:spcAft>
            </a:pPr>
            <a:r>
              <a:rPr sz="1200" b="1">
                <a:latin typeface="Trebuchet MS"/>
                <a:ea typeface="Trebuchet MS"/>
                <a:cs typeface="Trebuchet MS"/>
              </a:rPr>
              <a:t>Georgia Stafford</a:t>
            </a:r>
          </a:p>
          <a:p>
            <a:pPr>
              <a:spcBef>
                <a:spcPct val="43750"/>
              </a:spcBef>
              <a:spcAft>
                <a:spcPct val="2880"/>
              </a:spcAft>
            </a:pPr>
            <a:r>
              <a:rPr sz="1200">
                <a:latin typeface="Trebuchet MS"/>
                <a:ea typeface="Trebuchet MS"/>
                <a:cs typeface="Trebuchet MS"/>
              </a:rPr>
              <a:t>Beauty &amp; Personal Care Analyst</a:t>
            </a:r>
          </a:p>
          <a:p>
            <a:pPr>
              <a:spcBef>
                <a:spcPct val="43750"/>
              </a:spcBef>
              <a:spcAft>
                <a:spcPct val="2880"/>
              </a:spcAft>
            </a:pPr>
            <a:r>
              <a:rPr sz="1200">
                <a:latin typeface="Trebuchet MS"/>
                <a:ea typeface="Trebuchet MS"/>
                <a:cs typeface="Trebuchet MS"/>
              </a:rPr>
              <a:t>gstafford@mintel.com</a:t>
            </a:r>
          </a:p>
        </p:txBody>
      </p:sp>
      <p:pic>
        <p:nvPicPr>
          <p:cNvPr id="4" name="New picture" descr="analyst_photo"/>
          <p:cNvPicPr>
            <a:picLocks noChangeAspect="1"/>
          </p:cNvPicPr>
          <p:nvPr/>
        </p:nvPicPr>
        <p:blipFill>
          <a:blip r:embed="rId2"/>
          <a:stretch>
            <a:fillRect/>
          </a:stretch>
        </p:blipFill>
        <p:spPr>
          <a:xfrm>
            <a:off x="317500" y="1117600"/>
            <a:ext cx="1930400" cy="1930400"/>
          </a:xfrm>
          <a:prstGeom prst="rect">
            <a:avLst/>
          </a:prstGeom>
        </p:spPr>
      </p:pic>
    </p:spTree>
  </p:cSld>
  <p:clrMapOvr>
    <a:masterClrMapping/>
  </p:clrMapOvr>
  <p:transition/>
  <p:timing/>
</p:sld>
</file>

<file path=ppt/tags/tag1.xml><?xml version="1.0" encoding="utf-8"?>
<p:tagLst xmlns:p="http://schemas.openxmlformats.org/presentationml/2006/main">
  <p:tag name="AS_OS" val="Unix 2.6 unknown"/>
  <p:tag name="AS_RELEASE_DATE" val="2019.08.31"/>
  <p:tag name="AS_TITLE" val="Aspose.Slides for Java"/>
  <p:tag name="AS_VERSION" val="19.8"/>
</p:tagLst>
</file>

<file path=ppt/theme/_rels/theme2.xml.rels>&#65279;<?xml version="1.0" encoding="utf-8" standalone="yes"?><Relationships xmlns="http://schemas.openxmlformats.org/package/2006/relationships"><Relationship Id="rId1" Type="http://schemas.openxmlformats.org/officeDocument/2006/relationships/image" Target="../media/image20.jpeg" /></Relationships>
</file>

<file path=ppt/theme/theme1.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r="http://schemas.openxmlformats.org/officeDocument/2006/relationships" xmlns:a="http://schemas.openxmlformats.org/drawingml/2006/main" name="master_clients_new">
  <a:themeElements>
    <a:clrScheme name="Custom 1">
      <a:dk1>
        <a:srgbClr val="000000"/>
      </a:dk1>
      <a:lt1>
        <a:srgbClr val="FFFFFF"/>
      </a:lt1>
      <a:dk2>
        <a:srgbClr val="000000"/>
      </a:dk2>
      <a:lt2>
        <a:srgbClr val="FFFFFF"/>
      </a:lt2>
      <a:accent1>
        <a:srgbClr val="1C355D"/>
      </a:accent1>
      <a:accent2>
        <a:srgbClr val="569AD4"/>
      </a:accent2>
      <a:accent3>
        <a:srgbClr val="7DBD93"/>
      </a:accent3>
      <a:accent4>
        <a:srgbClr val="A4388C"/>
      </a:accent4>
      <a:accent5>
        <a:srgbClr val="E66623"/>
      </a:accent5>
      <a:accent6>
        <a:srgbClr val="4E4F8C"/>
      </a:accent6>
      <a:hlink>
        <a:srgbClr val="026FD9"/>
      </a:hlink>
      <a:folHlink>
        <a:srgbClr val="026FD9"/>
      </a:folHlink>
    </a:clrScheme>
    <a:fontScheme name="Office Classic 2">
      <a:majorFont>
        <a:latin typeface="Arial" pitchFamily="34" charset="0"/>
        <a:ea typeface="Arial" pitchFamily="34" charset="0"/>
        <a:cs typeface="Arial" pitchFamily="34" charset="0"/>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itchFamily="34" charset="0"/>
        <a:ea typeface="Arial" pitchFamily="34" charset="0"/>
        <a:cs typeface="Arial" pitchFamily="34" charset="0"/>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quity">
      <a:fillStyleLst>
        <a:solidFill>
          <a:schemeClr val="phClr"/>
        </a:solidFill>
        <a:blipFill>
          <a:blip r:embed="rId1">
            <a:duotone>
              <a:schemeClr val="phClr">
                <a:tint val="30000"/>
                <a:satMod val="300000"/>
              </a:schemeClr>
              <a:schemeClr val="phClr">
                <a:tint val="40000"/>
                <a:satMod val="200000"/>
              </a:schemeClr>
            </a:duotone>
          </a:blip>
          <a:tile tx="0" ty="0" sx="70000" sy="70000" flip="none" algn="ctr"/>
        </a:blipFill>
        <a:blipFill>
          <a:blip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Presentation1" id="{5E167998-137C-4D20-BDDE-64A91D6FA164}" vid="{B32D9585-4CE2-49A4-B99E-C09588B53667}"/>
    </a:ext>
  </a:extLst>
</a:theme>
</file>

<file path=ppt/theme/theme3.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pitchFamily="34" charset="0"/>
        <a:cs typeface="Arial" pitchFamily="34" charset="0"/>
        <a:font script="Jpan" typeface="ＭＳ%20Ｐゴシック"/>
        <a:font script="Hang" typeface="맑은%20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vt="http://schemas.openxmlformats.org/officeDocument/2006/docPropsVTypes" xmlns="http://schemas.openxmlformats.org/officeDocument/2006/extended-properties">
  <Company/>
  <PresentationFormat>On-screen Show (16:9)</PresentationFormat>
  <Paragraphs>267</Paragraphs>
  <Slides>43</Slides>
  <Notes>41</Notes>
  <TotalTime>1</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43</vt:i4>
      </vt:variant>
    </vt:vector>
  </HeadingPairs>
  <TitlesOfParts>
    <vt:vector baseType="lpstr" size="51">
      <vt:lpstr>Arial</vt:lpstr>
      <vt:lpstr>Calibri</vt:lpstr>
      <vt:lpstr>ＭＳ Ｐゴシック</vt:lpstr>
      <vt:lpstr>MS PGothic</vt:lpstr>
      <vt:lpstr>Trebuchet MS</vt:lpstr>
      <vt:lpstr>Helvetica</vt:lpstr>
      <vt:lpstr>Wingdings</vt:lpstr>
      <vt:lpstr>Office Theme</vt:lpstr>
      <vt:lpstr>A year of innovation in oral care, 2024</vt:lpstr>
      <vt:lpstr>PowerPoint Presentation</vt:lpstr>
      <vt:lpstr>What we have seen</vt:lpstr>
      <vt:lpstr>Our pick of the most innovative launches in this review</vt:lpstr>
      <vt:lpstr>Other innovative launches</vt:lpstr>
      <vt:lpstr>Europe, Middle East &amp; Africa (EMEA)</vt:lpstr>
      <vt:lpstr>Europe: innovation is necessary</vt:lpstr>
      <vt:lpstr>Changing dynamics necessitate innovation</vt:lpstr>
      <vt:lpstr>A need for newness</vt:lpstr>
      <vt:lpstr>Novelty can attract consumer attention</vt:lpstr>
      <vt:lpstr>Europe: next-gen naturals</vt:lpstr>
      <vt:lpstr>Differentiate with Ayurvedic ingredients</vt:lpstr>
      <vt:lpstr>Ayurvedic claims are niche, but growing</vt:lpstr>
      <vt:lpstr>Ancient practices inspire new products</vt:lpstr>
      <vt:lpstr>Brand innovation: Zerolla</vt:lpstr>
      <vt:lpstr>The Middle East &amp; Africa (MEA)</vt:lpstr>
      <vt:lpstr>A focus on children's oral health</vt:lpstr>
      <vt:lpstr>Asia Pacific (APAC)</vt:lpstr>
      <vt:lpstr>Asia: longevity gains momentum</vt:lpstr>
      <vt:lpstr>Long-lasting claims will propose convenience</vt:lpstr>
      <vt:lpstr>A leap in long-lasting launches</vt:lpstr>
      <vt:lpstr>A leap in long-lasting launches</vt:lpstr>
      <vt:lpstr>Long-lasting launches appeal to consumers</vt:lpstr>
      <vt:lpstr>Asia: probiotic launches nourish the oral microbiome</vt:lpstr>
      <vt:lpstr>Consumers are pro-probiotics</vt:lpstr>
      <vt:lpstr>Lactobacillus-containing NPD rises</vt:lpstr>
      <vt:lpstr>Buying into the microbiome</vt:lpstr>
      <vt:lpstr>Australia &amp; New Zealand: a spotlight on fast-acting formulas</vt:lpstr>
      <vt:lpstr>ANZ consumers have a need for speed</vt:lpstr>
      <vt:lpstr>The Americas</vt:lpstr>
      <vt:lpstr>North America: a trend of premiumisation</vt:lpstr>
      <vt:lpstr>Premium oral care appeals to consumers</vt:lpstr>
      <vt:lpstr>Prices of oral care are increasing</vt:lpstr>
      <vt:lpstr>Encourage investment in oral care</vt:lpstr>
      <vt:lpstr>Brand renovation: Auraglow</vt:lpstr>
      <vt:lpstr>North America: consumers scrutinise ingredient lists</vt:lpstr>
      <vt:lpstr>Appeal to ingredient-conscious consumers</vt:lpstr>
      <vt:lpstr>Explore fluoride alternatives</vt:lpstr>
      <vt:lpstr>An appetite for hydroxyapatite</vt:lpstr>
      <vt:lpstr>Latin America: green innovation</vt:lpstr>
      <vt:lpstr>Green claims continue to grow in Latin America</vt:lpstr>
      <vt:lpstr>Distinguish with niche eco claims</vt:lpstr>
      <vt:lpstr>PowerPoint Presentation</vt:lpstr>
    </vt:vector>
  </TitlesOfParts>
  <LinksUpToDate>0</LinksUpToDate>
  <SharedDoc>0</SharedDoc>
  <HyperlinksChanged>0</HyperlinksChanged>
  <Application>Aspose.Slides for Java</Application>
  <AppVersion>19.0800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2024-11-27T07:18:54.424</cp:lastPrinted>
  <dcterms:created xsi:type="dcterms:W3CDTF">2024-11-27T07:18:54Z</dcterms:created>
  <dcterms:modified xsi:type="dcterms:W3CDTF">2024-11-27T07:18:55Z</dcterms:modified>
</cp:coreProperties>
</file>