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xlsx" ContentType="application/vnd.openxmlformats-officedocument.spreadsheetml.shee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Java 19.8-->
<p:presentation xmlns:r="http://schemas.openxmlformats.org/officeDocument/2006/relationships" xmlns:a="http://schemas.openxmlformats.org/drawingml/2006/main" xmlns:p="http://schemas.openxmlformats.org/presentationml/2006/main" saveSubsetFonts="1">
  <p:sldMasterIdLst>
    <p:sldMasterId id="2147483648" r:id="rId1"/>
    <p:sldMasterId id="2147484923" r:id="rId2"/>
  </p:sldMasterIdLst>
  <p:notesMasterIdLst>
    <p:notesMasterId r:id="rId3"/>
  </p:notesMasterIdLst>
  <p:sldIdLst>
    <p:sldId id="259" r:id="rId4"/>
    <p:sldId id="262" r:id="rId5"/>
    <p:sldId id="265" r:id="rId6"/>
    <p:sldId id="268" r:id="rId7"/>
    <p:sldId id="271" r:id="rId8"/>
    <p:sldId id="274" r:id="rId9"/>
    <p:sldId id="277" r:id="rId10"/>
    <p:sldId id="280" r:id="rId11"/>
    <p:sldId id="283" r:id="rId12"/>
    <p:sldId id="286" r:id="rId13"/>
    <p:sldId id="289" r:id="rId14"/>
    <p:sldId id="292" r:id="rId15"/>
    <p:sldId id="295" r:id="rId16"/>
    <p:sldId id="298" r:id="rId17"/>
    <p:sldId id="301" r:id="rId18"/>
    <p:sldId id="304" r:id="rId19"/>
    <p:sldId id="307" r:id="rId20"/>
    <p:sldId id="310" r:id="rId21"/>
    <p:sldId id="313" r:id="rId22"/>
    <p:sldId id="316" r:id="rId23"/>
    <p:sldId id="319" r:id="rId24"/>
    <p:sldId id="322" r:id="rId25"/>
    <p:sldId id="325" r:id="rId26"/>
    <p:sldId id="328" r:id="rId27"/>
    <p:sldId id="331" r:id="rId28"/>
    <p:sldId id="334" r:id="rId29"/>
    <p:sldId id="337" r:id="rId30"/>
    <p:sldId id="340" r:id="rId31"/>
    <p:sldId id="343" r:id="rId32"/>
    <p:sldId id="346" r:id="rId33"/>
    <p:sldId id="349" r:id="rId34"/>
    <p:sldId id="352" r:id="rId35"/>
    <p:sldId id="355" r:id="rId36"/>
    <p:sldId id="358" r:id="rId37"/>
    <p:sldId id="361" r:id="rId38"/>
    <p:sldId id="364" r:id="rId39"/>
    <p:sldId id="367" r:id="rId40"/>
    <p:sldId id="370" r:id="rId41"/>
    <p:sldId id="373" r:id="rId42"/>
    <p:sldId id="376" r:id="rId43"/>
    <p:sldId id="379" r:id="rId44"/>
    <p:sldId id="382" r:id="rId45"/>
    <p:sldId id="385" r:id="rId46"/>
    <p:sldId id="388" r:id="rId47"/>
    <p:sldId id="391" r:id="rId48"/>
    <p:sldId id="394" r:id="rId49"/>
    <p:sldId id="397" r:id="rId50"/>
    <p:sldId id="400" r:id="rId51"/>
    <p:sldId id="403" r:id="rId52"/>
    <p:sldId id="406" r:id="rId53"/>
    <p:sldId id="409" r:id="rId54"/>
    <p:sldId id="412" r:id="rId55"/>
    <p:sldId id="415" r:id="rId56"/>
    <p:sldId id="418" r:id="rId57"/>
    <p:sldId id="421" r:id="rId58"/>
    <p:sldId id="424" r:id="rId59"/>
    <p:sldId id="427" r:id="rId60"/>
    <p:sldId id="430" r:id="rId61"/>
    <p:sldId id="433" r:id="rId62"/>
    <p:sldId id="436" r:id="rId63"/>
    <p:sldId id="439" r:id="rId64"/>
    <p:sldId id="442" r:id="rId65"/>
    <p:sldId id="445" r:id="rId66"/>
    <p:sldId id="448" r:id="rId67"/>
    <p:sldId id="451" r:id="rId68"/>
    <p:sldId id="454" r:id="rId69"/>
  </p:sldIdLst>
  <p:sldSz cx="9144000" cy="5143500" type="screen16x9"/>
  <p:notesSz cx="6858000" cy="9144000"/>
  <p:custDataLst>
    <p:tags r:id="rId7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000"/>
    <p:restoredTop sz="0"/>
  </p:normalViewPr>
  <p:slideViewPr>
    <p:cSldViewPr>
      <p:cViewPr>
        <p:scale>
          <a:sx n="66" d="100"/>
          <a:sy n="66" d="100"/>
        </p:scale>
        <p:origin x="0" y="0"/>
      </p:cViewPr>
    </p:cSldViewPr>
  </p:slideViewPr>
  <p:notesViewPr>
    <p:cSldViewPr>
      <p:cViewPr>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slide" Target="slides/slide66.xml" /><Relationship Id="rId7" Type="http://schemas.openxmlformats.org/officeDocument/2006/relationships/slide" Target="slides/slide4.xml" /><Relationship Id="rId70" Type="http://schemas.openxmlformats.org/officeDocument/2006/relationships/tags" Target="tags/tag1.xml" /><Relationship Id="rId71" Type="http://schemas.openxmlformats.org/officeDocument/2006/relationships/presProps" Target="presProps.xml" /><Relationship Id="rId72" Type="http://schemas.openxmlformats.org/officeDocument/2006/relationships/viewProps" Target="viewProps.xml" /><Relationship Id="rId73" Type="http://schemas.openxmlformats.org/officeDocument/2006/relationships/theme" Target="theme/theme1.xml" /><Relationship Id="rId74" Type="http://schemas.openxmlformats.org/officeDocument/2006/relationships/tableStyles" Target="tableStyles.xml" /><Relationship Id="rId8" Type="http://schemas.openxmlformats.org/officeDocument/2006/relationships/slide" Target="slides/slide5.xml" /><Relationship Id="rId9" Type="http://schemas.openxmlformats.org/officeDocument/2006/relationships/slide" Target="slides/slide6.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s>
</file>

<file path=ppt/charts/chart1.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US: anti-ageing treatment usage, all generations vs Gen Z, 2022-24</a:t>
            </a:r>
          </a:p>
        </c:rich>
      </c:tx>
      <c:overlay val="0"/>
    </c:title>
    <c:autoTitleDeleted val="0"/>
    <c:plotArea>
      <c:barChart>
        <c:barDir val="col"/>
        <c:grouping val="clustered"/>
        <c:varyColors val="0"/>
        <c:ser>
          <c:idx val="0"/>
          <c:order val="0"/>
          <c:tx>
            <c:strRef>
              <c:f>Sheet1!$B$1</c:f>
              <c:strCache>
                <c:ptCount val="1"/>
                <c:pt idx="0">
                  <c:v>All</c:v>
                </c:pt>
              </c:strCache>
            </c:strRef>
          </c:tx>
          <c:spPr>
            <a:solidFill>
              <a:srgbClr val="5E358B"/>
            </a:solidFill>
          </c:spPr>
          <c:invertIfNegative val="0"/>
          <c:dLbls>
            <c:dLbl>
              <c:idx val="0"/>
              <c:tx>
                <c:rich>
                  <a:bodyPr/>
                  <a:lstStyle/>
                  <a:p>
                    <a:pPr>
                      <a:defRPr/>
                    </a:pPr>
                    <a:r>
                      <a:t>20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23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25</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numRef>
              <c:f>Sheet1!$A$2:$A$4</c:f>
              <c:numCache>
                <c:formatCode>General</c:formatCode>
                <c:ptCount val="3"/>
                <c:pt idx="0">
                  <c:v>2022</c:v>
                </c:pt>
                <c:pt idx="1">
                  <c:v>2023</c:v>
                </c:pt>
                <c:pt idx="2">
                  <c:v>2024</c:v>
                </c:pt>
              </c:numCache>
            </c:numRef>
          </c:cat>
          <c:val>
            <c:numRef>
              <c:f>Sheet1!$B$2:$B$4</c:f>
              <c:numCache>
                <c:ptCount val="3"/>
                <c:pt idx="0">
                  <c:v>20</c:v>
                </c:pt>
                <c:pt idx="1">
                  <c:v>23</c:v>
                </c:pt>
                <c:pt idx="2">
                  <c:v>25</c:v>
                </c:pt>
              </c:numCache>
            </c:numRef>
          </c:val>
        </c:ser>
        <c:ser>
          <c:idx val="1"/>
          <c:order val="1"/>
          <c:tx>
            <c:strRef>
              <c:f>Sheet1!$C$1</c:f>
              <c:strCache>
                <c:ptCount val="1"/>
                <c:pt idx="0">
                  <c:v>Generation Z (born 1997-2010)</c:v>
                </c:pt>
              </c:strCache>
            </c:strRef>
          </c:tx>
          <c:spPr>
            <a:solidFill>
              <a:srgbClr val="31A9DF"/>
            </a:solidFill>
          </c:spPr>
          <c:invertIfNegative val="0"/>
          <c:dLbls>
            <c:dLbl>
              <c:idx val="0"/>
              <c:tx>
                <c:rich>
                  <a:bodyPr/>
                  <a:lstStyle/>
                  <a:p>
                    <a:pPr>
                      <a:defRPr/>
                    </a:pPr>
                    <a:r>
                      <a:t>10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17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numRef>
              <c:f>Sheet1!$A$2:$A$4</c:f>
              <c:numCache>
                <c:formatCode>General</c:formatCode>
                <c:ptCount val="3"/>
                <c:pt idx="0">
                  <c:v>2022</c:v>
                </c:pt>
                <c:pt idx="1">
                  <c:v>2023</c:v>
                </c:pt>
                <c:pt idx="2">
                  <c:v>2024</c:v>
                </c:pt>
              </c:numCache>
            </c:numRef>
          </c:cat>
          <c:val>
            <c:numRef>
              <c:f>Sheet1!$C$2:$C$4</c:f>
              <c:numCache>
                <c:ptCount val="3"/>
                <c:pt idx="0">
                  <c:v>10</c:v>
                </c:pt>
                <c:pt idx="1">
                  <c:v>12</c:v>
                </c:pt>
                <c:pt idx="2">
                  <c:v>17</c:v>
                </c:pt>
              </c:numCache>
            </c:numRef>
          </c:val>
        </c:ser>
        <c:dLbls>
          <c:showLegendKey val="0"/>
          <c:showVal val="0"/>
          <c:showCatName val="0"/>
          <c:showSerName val="0"/>
          <c:showPercent val="0"/>
          <c:showBubbleSize val="0"/>
          <c:showLeaderLines val="0"/>
        </c:dLbls>
        <c:gapWidth/>
        <c:overlap/>
        <c:axId val="67451136"/>
        <c:axId val="66437120"/>
      </c:barChart>
      <c:catAx>
        <c:axId val="67451136"/>
        <c:scaling>
          <c:orientation/>
        </c:scaling>
        <c:delete val="0"/>
        <c:axPos val="b"/>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30"/>
          <c:min val="0"/>
        </c:scaling>
        <c:delete val="0"/>
        <c:axPos val="l"/>
        <c:title>
          <c:tx>
            <c:rich>
              <a:bodyPr/>
              <a:lstStyle/>
              <a:p>
                <a:pPr>
                  <a:defRPr/>
                </a:pPr>
                <a:r>
                  <a:rPr sz="800"/>
                  <a:t>% of consumers</a:t>
                </a:r>
              </a:p>
            </c:rich>
          </c:tx>
          <c:overlay val="0"/>
        </c:title>
        <c:numFmt formatCode="General" sourceLinked="1"/>
        <c:majorTickMark val="out"/>
        <c:minorTickMark val="none"/>
        <c:spPr>
          <a:ln>
            <a:solidFill>
              <a:srgbClr val="848484"/>
            </a:solidFill>
          </a:ln>
        </c:spPr>
        <c:crossAx val="67451136"/>
        <c:crosses val="autoZero"/>
        <c:crossBetween val="between"/>
        <c:majorUnit val="10"/>
      </c:valAx>
    </c:plotArea>
    <c:legend>
      <c:legendPos/>
      <c:overlay val="0"/>
    </c:legend>
    <c:plotVisOnly val="1"/>
    <c:dispBlanksAs/>
    <c:showDLblsOverMax val="1"/>
  </c:chart>
  <c:spPr>
    <a:solidFill>
      <a:srgbClr val="FFFFFF"/>
    </a:solidFill>
  </c:spPr>
  <c:txPr>
    <a:bodyPr/>
    <a:p>
      <a:pPr>
        <a:defRPr sz="800" smtId="4294967295"/>
      </a:pPr>
      <a:endParaRPr sz="800" smtId="4294967295"/>
    </a:p>
  </c:txPr>
  <c:externalData r:id="rId1"/>
</c:chartSpace>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p:txBody>
      </p:sp>
      <p:sp>
        <p:nvSpPr>
          <p:cNvPr id="3" name="DateTim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8BF60A-DDDD-416F-B69E-798F72E22FFC}" type="datetimeFigureOut">
              <a:t>11/26/2024</a:t>
            </a:fld>
          </a:p>
        </p:txBody>
      </p:sp>
      <p:sp>
        <p:nvSpPr>
          <p:cNvPr id="4" name="SlideImage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sz="1200"/>
            </a:defPPr>
          </a:lstStyle>
          <a:p>
            <a:r>
              <a:rPr smtClean="0"/>
              <a:t>First Level</a:t>
            </a:r>
          </a:p>
          <a:p>
            <a:pPr lvl="1"/>
            <a:r>
              <a:rPr smtClean="0"/>
              <a:t>Second Level</a:t>
            </a:r>
          </a:p>
          <a:p>
            <a:pPr lvl="2"/>
            <a:r>
              <a:rPr smtClean="0"/>
              <a:t>Third level</a:t>
            </a:r>
          </a:p>
          <a:p>
            <a:pPr lvl="3"/>
            <a:r>
              <a:rPr smtClean="0"/>
              <a:t>Fourth level</a:t>
            </a:r>
          </a:p>
          <a:p>
            <a:pPr lvl="4"/>
            <a:r>
              <a:rPr smtClean="0"/>
              <a:t>Fifth level</a:t>
            </a:r>
          </a:p>
        </p:txBody>
      </p:sp>
      <p:sp>
        <p:nvSpPr>
          <p:cNvPr id="6" name="Foo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p:txBody>
      </p:sp>
      <p:sp>
        <p:nvSpPr>
          <p:cNvPr id="7" name="SlideNumb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A61AB6-F294-4037-B3C5-E0941CCD328E}" type="slidenum">
              <a:rPr smtClean="0"/>
              <a:t>‹#›</a:t>
            </a:fld>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36.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3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38.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39.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40.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41.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_rels/notesSlide42.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43.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44.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s>
</file>

<file path=ppt/notesSlides/_rels/notesSlide45.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s>
</file>

<file path=ppt/notesSlides/_rels/notesSlide46.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47.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s>
</file>

<file path=ppt/notesSlides/_rels/notesSlide48.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49.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_rels/notesSlide50.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s>
</file>

<file path=ppt/notesSlides/_rels/notesSlide51.xml.rels>&#65279;<?xml version="1.0" encoding="utf-8" standalone="yes"?><Relationships xmlns="http://schemas.openxmlformats.org/package/2006/relationships"><Relationship Id="rId1" Type="http://schemas.openxmlformats.org/officeDocument/2006/relationships/slide" Target="../slides/slide52.xml" /><Relationship Id="rId2" Type="http://schemas.openxmlformats.org/officeDocument/2006/relationships/notesMaster" Target="../notesMasters/notesMaster1.xml" /></Relationships>
</file>

<file path=ppt/notesSlides/_rels/notesSlide52.xml.rels>&#65279;<?xml version="1.0" encoding="utf-8" standalone="yes"?><Relationships xmlns="http://schemas.openxmlformats.org/package/2006/relationships"><Relationship Id="rId1" Type="http://schemas.openxmlformats.org/officeDocument/2006/relationships/slide" Target="../slides/slide53.xml" /><Relationship Id="rId2" Type="http://schemas.openxmlformats.org/officeDocument/2006/relationships/notesMaster" Target="../notesMasters/notesMaster1.xml" /></Relationships>
</file>

<file path=ppt/notesSlides/_rels/notesSlide53.xml.rels>&#65279;<?xml version="1.0" encoding="utf-8" standalone="yes"?><Relationships xmlns="http://schemas.openxmlformats.org/package/2006/relationships"><Relationship Id="rId1" Type="http://schemas.openxmlformats.org/officeDocument/2006/relationships/slide" Target="../slides/slide54.xml" /><Relationship Id="rId2" Type="http://schemas.openxmlformats.org/officeDocument/2006/relationships/notesMaster" Target="../notesMasters/notesMaster1.xml" /></Relationships>
</file>

<file path=ppt/notesSlides/_rels/notesSlide54.xml.rels>&#65279;<?xml version="1.0" encoding="utf-8" standalone="yes"?><Relationships xmlns="http://schemas.openxmlformats.org/package/2006/relationships"><Relationship Id="rId1" Type="http://schemas.openxmlformats.org/officeDocument/2006/relationships/slide" Target="../slides/slide55.xml" /><Relationship Id="rId2" Type="http://schemas.openxmlformats.org/officeDocument/2006/relationships/notesMaster" Target="../notesMasters/notesMaster1.xml" /></Relationships>
</file>

<file path=ppt/notesSlides/_rels/notesSlide55.xml.rels>&#65279;<?xml version="1.0" encoding="utf-8" standalone="yes"?><Relationships xmlns="http://schemas.openxmlformats.org/package/2006/relationships"><Relationship Id="rId1" Type="http://schemas.openxmlformats.org/officeDocument/2006/relationships/slide" Target="../slides/slide56.xml" /><Relationship Id="rId2" Type="http://schemas.openxmlformats.org/officeDocument/2006/relationships/notesMaster" Target="../notesMasters/notesMaster1.xml" /></Relationships>
</file>

<file path=ppt/notesSlides/_rels/notesSlide56.xml.rels>&#65279;<?xml version="1.0" encoding="utf-8" standalone="yes"?><Relationships xmlns="http://schemas.openxmlformats.org/package/2006/relationships"><Relationship Id="rId1" Type="http://schemas.openxmlformats.org/officeDocument/2006/relationships/slide" Target="../slides/slide57.xml" /><Relationship Id="rId2" Type="http://schemas.openxmlformats.org/officeDocument/2006/relationships/notesMaster" Target="../notesMasters/notesMaster1.xml" /></Relationships>
</file>

<file path=ppt/notesSlides/_rels/notesSlide57.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_rels/notesSlide58.xml.rels>&#65279;<?xml version="1.0" encoding="utf-8" standalone="yes"?><Relationships xmlns="http://schemas.openxmlformats.org/package/2006/relationships"><Relationship Id="rId1" Type="http://schemas.openxmlformats.org/officeDocument/2006/relationships/slide" Target="../slides/slide59.xml" /><Relationship Id="rId2" Type="http://schemas.openxmlformats.org/officeDocument/2006/relationships/notesMaster" Target="../notesMasters/notesMaster1.xml" /></Relationships>
</file>

<file path=ppt/notesSlides/_rels/notesSlide59.xml.rels>&#65279;<?xml version="1.0" encoding="utf-8" standalone="yes"?><Relationships xmlns="http://schemas.openxmlformats.org/package/2006/relationships"><Relationship Id="rId1" Type="http://schemas.openxmlformats.org/officeDocument/2006/relationships/slide" Target="../slides/slide60.xml" /><Relationship Id="rId2" Type="http://schemas.openxmlformats.org/officeDocument/2006/relationships/notesMaster" Target="../notesMasters/notesMaster1.xml" /></Relationships>
</file>

<file path=ppt/notesSlides/_rels/notesSlide60.xml.rels>&#65279;<?xml version="1.0" encoding="utf-8" standalone="yes"?><Relationships xmlns="http://schemas.openxmlformats.org/package/2006/relationships"><Relationship Id="rId1" Type="http://schemas.openxmlformats.org/officeDocument/2006/relationships/slide" Target="../slides/slide61.xml" /><Relationship Id="rId2" Type="http://schemas.openxmlformats.org/officeDocument/2006/relationships/notesMaster" Target="../notesMasters/notesMaster1.xml" /></Relationships>
</file>

<file path=ppt/notesSlides/_rels/notesSlide61.xml.rels>&#65279;<?xml version="1.0" encoding="utf-8" standalone="yes"?><Relationships xmlns="http://schemas.openxmlformats.org/package/2006/relationships"><Relationship Id="rId1" Type="http://schemas.openxmlformats.org/officeDocument/2006/relationships/slide" Target="../slides/slide62.xml" /><Relationship Id="rId2" Type="http://schemas.openxmlformats.org/officeDocument/2006/relationships/notesMaster" Target="../notesMasters/notesMaster1.xml" /></Relationships>
</file>

<file path=ppt/notesSlides/_rels/notesSlide62.xml.rels>&#65279;<?xml version="1.0" encoding="utf-8" standalone="yes"?><Relationships xmlns="http://schemas.openxmlformats.org/package/2006/relationships"><Relationship Id="rId1" Type="http://schemas.openxmlformats.org/officeDocument/2006/relationships/slide" Target="../slides/slide63.xml" /><Relationship Id="rId2" Type="http://schemas.openxmlformats.org/officeDocument/2006/relationships/notesMaster" Target="../notesMasters/notesMaster1.xml" /></Relationships>
</file>

<file path=ppt/notesSlides/_rels/notesSlide63.xml.rels>&#65279;<?xml version="1.0" encoding="utf-8" standalone="yes"?><Relationships xmlns="http://schemas.openxmlformats.org/package/2006/relationships"><Relationship Id="rId1" Type="http://schemas.openxmlformats.org/officeDocument/2006/relationships/slide" Target="../slides/slide64.xml" /><Relationship Id="rId2" Type="http://schemas.openxmlformats.org/officeDocument/2006/relationships/notesMaster" Target="../notesMasters/notesMaster1.xml" /></Relationships>
</file>

<file path=ppt/notesSlides/_rels/notesSlide64.xml.rels>&#65279;<?xml version="1.0" encoding="utf-8" standalone="yes"?><Relationships xmlns="http://schemas.openxmlformats.org/package/2006/relationships"><Relationship Id="rId1" Type="http://schemas.openxmlformats.org/officeDocument/2006/relationships/slide" Target="../slides/slide6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(https://clients.mintel.com/content/trend/2025-beauty-personal-care-trends#workspace_SpacesStore_15b98433-a573-4fe5-a827-eb550255b217)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(https://clients.mintel.com/content/trend/2025-beauty-personal-care-trends#workspace_SpacesStore_06424b42-86a8-44e0-9d2b-9945a2f6b81b)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(https://clients.mintel.com/content/trend/2025-beauty-personal-care-trends#workspace_SpacesStore_d6aec2cf-d03f-40a6-aa80-b8e0b8db27ae)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(https://clients.mintel.com/content/trend/2025-beauty-personal-care-trends#workspace_SpacesStore_ed54fe4f-8479-450d-9a8a-a6b12de2e1c5)</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(https://clients.mintel.com/content/trend/2025-beauty-personal-care-trends#workspace_SpacesStore_35ac9aa4-ed97-4ddc-90db-9fdf23698add)</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(https://clients.mintel.com/content/trend/2025-beauty-personal-care-trends#workspace_SpacesStore_667dcf35-3cb3-499b-8aee-51bbdf9b1b53)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(https://clients.mintel.com/content/trend/2025-beauty-personal-care-trends#workspace_SpacesStore_d50f2d07-c634-44cf-a58f-12530715df28)</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(https://clients.mintel.com/content/trend/2025-beauty-personal-care-trends#workspace_SpacesStore_67017c60-b697-43ef-8980-3eed9a490155)</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r>
              <a:t>Source: Kantar Profiles/Mintel, March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(https://clients.mintel.com/content/trend/2025-beauty-personal-care-trends#workspace_SpacesStore_fb6ad756-378e-4cb1-84a8-f857f5114af9)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(https://clients.mintel.com/content/trend/2025-beauty-personal-care-trends#workspace_SpacesStore_c8950d1c-2ab5-4f38-9611-d5413400157a)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looksmaxxing refers to the social media trend centred around the 'maximisation' of one's appearance</a:t>
            </a:r>
          </a:p>
          <a:p>
            <a:r>
              <a:t>Source: Jawliner</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(https://clients.mintel.com/content/trend/2025-beauty-personal-care-trends#workspace_SpacesStore_1c272744-7fc6-4f9d-8866-5b8ed9c45ea2)</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(https://clients.mintel.com/content/trend/2025-beauty-personal-care-trends#workspace_SpacesStore_fb258e1d-dc81-4f77-a3f8-c6999e1f8e44)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Kantar Profiles/Mintel, </a:t>
            </a:r>
            <a:r>
              <a:rPr>
                <a:hlinkClick action="ppaction://noaction"/>
              </a:rPr>
              <a:t>February 2024</a:t>
            </a:r>
            <a:r>
              <a:t> [1], </a:t>
            </a:r>
            <a:r>
              <a:rPr>
                <a:hlinkClick action="ppaction://noaction"/>
              </a:rPr>
              <a:t>March 2023</a:t>
            </a:r>
            <a:r>
              <a:t> [2], </a:t>
            </a:r>
            <a:r>
              <a:rPr>
                <a:hlinkClick action="ppaction://noaction"/>
              </a:rPr>
              <a:t>March 2022</a:t>
            </a:r>
            <a:r>
              <a:t> [3]</a:t>
            </a:r>
          </a:p>
          <a:p>
            <a:pPr>
              <a:spcBef>
                <a:spcPct val="43750"/>
              </a:spcBef>
              <a:spcAft>
                <a:spcPct val="43750"/>
              </a:spcAft>
            </a:pPr>
            <a:r>
              <a:rPr>
                <a:latin typeface="Trebuchet MS"/>
                <a:ea typeface="Trebuchet MS"/>
                <a:cs typeface="Trebuchet MS"/>
              </a:rPr>
              <a:t>[1] https://data.mintel.com/databook/facial-skincare-us-2024/question/NET_Q7a_9151?country=3&amp;d=generation</a:t>
            </a:r>
          </a:p>
          <a:p>
            <a:pPr>
              <a:spcBef>
                <a:spcPct val="43750"/>
              </a:spcBef>
              <a:spcAft>
                <a:spcPct val="43750"/>
              </a:spcAft>
            </a:pPr>
            <a:r>
              <a:rPr>
                <a:latin typeface="Trebuchet MS"/>
                <a:ea typeface="Trebuchet MS"/>
                <a:cs typeface="Trebuchet MS"/>
              </a:rPr>
              <a:t>[2] https://data.mintel.com/databook/1155695/question/NET_Q13a_7035?country=3&amp;d=generation</a:t>
            </a:r>
          </a:p>
          <a:p>
            <a:pPr>
              <a:spcBef>
                <a:spcPct val="43750"/>
              </a:spcBef>
              <a:spcAft>
                <a:spcPct val="43750"/>
              </a:spcAft>
            </a:pPr>
            <a:r>
              <a:rPr>
                <a:latin typeface="Trebuchet MS"/>
                <a:ea typeface="Trebuchet MS"/>
                <a:cs typeface="Trebuchet MS"/>
              </a:rPr>
              <a:t>[3] https://data.mintel.com/databook/1102815/question/NET_Q13a_4985?country=3&amp;d=generation</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(https://clients.mintel.com/content/trend/2025-beauty-personal-care-trends#workspace_SpacesStore_1e6a3d38-c81f-4089-81f0-bc9725aabbc0)</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(https://clients.mintel.com/content/trend/2025-beauty-personal-care-trends#workspace_SpacesStore_0db234e9-b4bc-450e-bb69-4e62fb20039a)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r>
              <a:t>Source: Kantar Profiles/Mintel, July 2022, March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(https://clients.mintel.com/content/trend/2025-beauty-personal-care-trends#workspace_SpacesStore_36ea0641-d0a3-41d6-a16c-faa9e2babf11)</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r>
              <a:t>Source: Kantar Profiles/Mintel, March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(https://clients.mintel.com/content/trend/2025-beauty-personal-care-trends#workspace_SpacesStore_7ffd6b8c-6acc-4a2f-8179-c312093cc538)</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Braun</a:t>
            </a:r>
            <a:r>
              <a:t> [1]</a:t>
            </a:r>
          </a:p>
          <a:p>
            <a:pPr>
              <a:spcBef>
                <a:spcPct val="43750"/>
              </a:spcBef>
              <a:spcAft>
                <a:spcPct val="43750"/>
              </a:spcAft>
            </a:pPr>
            <a:r>
              <a:rPr>
                <a:latin typeface="Trebuchet MS"/>
                <a:ea typeface="Trebuchet MS"/>
                <a:cs typeface="Trebuchet MS"/>
              </a:rPr>
              <a:t>[1] https://us.braun.com/en-us/female-hair-removal/ipl/skin-i-expert-ipl-pl7387?&amp;utm_source=google&amp;utm_medium=cpc&amp;utm_term=braun+smart+ipl&amp;utm_campaign=Google_Brand-DTC_0_None_Skin+i-Expert_Phrase&amp;utm_content=s_dc%7Cpcrid%7C679769260269&amp;gad_source=1&amp;gclid=CjwKCAjw8rW2BhAgEiwAoRO5rI-0P87Hh8Q-MBNQDhT9v7gTVLnRwEXwuW2YF05zVTJn5XYQNeg61BoCj_UQAvD_BwE&amp;gclsrc=aw.ds</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(https://clients.mintel.com/content/trend/2025-beauty-personal-care-trends#workspace_SpacesStore_e6f32e86-a700-45c5-a135-bdedb36555cb)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Hypebeast</a:t>
            </a:r>
            <a:r>
              <a:t> [1]</a:t>
            </a:r>
          </a:p>
          <a:p>
            <a:pPr>
              <a:spcBef>
                <a:spcPct val="43750"/>
              </a:spcBef>
              <a:spcAft>
                <a:spcPct val="43750"/>
              </a:spcAft>
            </a:pPr>
            <a:r>
              <a:rPr>
                <a:latin typeface="Trebuchet MS"/>
                <a:ea typeface="Trebuchet MS"/>
                <a:cs typeface="Trebuchet MS"/>
              </a:rPr>
              <a:t>[1] https://hypebeast.com/2023/3/good-weird-genderless-beauty-skincare-brand-launch-evan-mock-creative-director</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(https://clients.mintel.com/content/trend/2025-beauty-personal-care-trends#workspace_SpacesStore_3274825c-1beb-4bee-8f89-2d4e9a26f5ab)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(https://clients.mintel.com/content/trend/2025-beauty-personal-care-trends#workspace_SpacesStore_c5439979-cff0-455d-826d-b1bcefc5a14e)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Vocaloid</a:t>
            </a:r>
            <a:r>
              <a:t> [1]</a:t>
            </a:r>
          </a:p>
          <a:p>
            <a:pPr>
              <a:spcBef>
                <a:spcPct val="43750"/>
              </a:spcBef>
              <a:spcAft>
                <a:spcPct val="43750"/>
              </a:spcAft>
            </a:pPr>
            <a:r>
              <a:rPr>
                <a:latin typeface="Trebuchet MS"/>
                <a:ea typeface="Trebuchet MS"/>
                <a:cs typeface="Trebuchet MS"/>
              </a:rPr>
              <a:t>[1] https://vocaloid.fandom.com/wiki/Hatsune_Miku?file=Hatsune+Miku+SP+concept+artwork.jpg</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(https://clients.mintel.com/content/trend/2025-beauty-personal-care-trends#workspace_SpacesStore_3dc961cb-9bfd-46ca-a9af-e7726f712558)</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(https://clients.mintel.com/content/trend/2025-beauty-personal-care-trends#workspace_SpacesStore_9ce2ac0b-fd8f-4498-bf1d-4d5ec5bb9dd5)</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(https://clients.mintel.com/content/trend/2025-beauty-personal-care-trends#workspace_SpacesStore_86d45531-c7ae-452b-abf1-90a3f86d77cc)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(https://clients.mintel.com/content/trend/2025-beauty-personal-care-trends#workspace_SpacesStore_9df2ff0a-df67-45bf-8115-3e41dda29c45)</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(https://clients.mintel.com/content/trend/2025-beauty-personal-care-trends#workspace_SpacesStore_d98f5758-1243-4f56-9542-f8cecc998227)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(https://clients.mintel.com/content/trend/2025-beauty-personal-care-trends#workspace_SpacesStore_605266d9-e7de-450c-9fdf-d8ff4acd66e6)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(https://clients.mintel.com/content/trend/2025-beauty-personal-care-trends#workspace_SpacesStore_6a0eb006-9581-42a5-82f4-1edcf66e8ba4)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(https://clients.mintel.com/content/trend/2025-beauty-personal-care-trends#workspace_SpacesStore_20b84a8e-a9a7-4cc5-a576-08bb94ac409c)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(https://clients.mintel.com/content/trend/2025-beauty-personal-care-trends#workspace_SpacesStore_1717efc7-4b3d-48e8-a11c-cbddd41efa64)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r>
              <a:t>Source: Kantar Profiles/Mintel, March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(https://clients.mintel.com/content/trend/2025-beauty-personal-care-trends#workspace_SpacesStore_4ebcfc88-26b8-44f6-9033-ff126821f444)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(https://clients.mintel.com/content/trend/2025-beauty-personal-care-trends#workspace_SpacesStore_3ab0eb27-123d-4820-85f9-5472ca308bfb)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31</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(https://clients.mintel.com/content/trend/2025-beauty-personal-care-trends#workspace_SpacesStore_d73fb940-7eae-4b93-baa6-e28ce73ffc13)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32</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(https://clients.mintel.com/content/trend/2025-beauty-personal-care-trends#workspace_SpacesStore_6a23e31b-5f25-44f4-b297-0a732974fc7f)</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33</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(https://clients.mintel.com/content/trend/2025-beauty-personal-care-trends#workspace_SpacesStore_e7028e98-93e6-422c-9e60-de2733b18a69)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34</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(https://clients.mintel.com/content/trend/2025-beauty-personal-care-trends#workspace_SpacesStore_d76cecd9-25f6-4a94-bd65-aa512362104b)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35</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Kantar Profiles/Mintel, June 2024, April 2024; Rakuten Insight/Mintel, February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(https://clients.mintel.com/content/trend/2025-beauty-personal-care-trends#workspace_SpacesStore_698694a4-78c0-4bfe-9d1a-7d8c84f39f69)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36</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(https://clients.mintel.com/content/trend/2025-beauty-personal-care-trends#workspace_SpacesStore_6cfc7f1a-bd81-4a46-831b-fe58dd9c3e23)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37</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(https://clients.mintel.com/content/trend/2025-beauty-personal-care-trends#workspace_SpacesStore_6d73e194-a23c-4f98-9ba8-de6e2441b78a)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38</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(https://clients.mintel.com/content/trend/2025-beauty-personal-care-trends#workspace_SpacesStore_2be7b7b7-06bb-438a-b8a8-b48f173ac41b)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39</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(https://clients.mintel.com/content/trend/2025-beauty-personal-care-trends#workspace_SpacesStore_7ee36b97-6b46-4f62-a32d-6f05eaac524b)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40</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(https://clients.mintel.com/content/trend/2025-beauty-personal-care-trends#workspace_SpacesStore_4ba53239-9db9-481c-a583-7a4885e9b9d9)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41</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(https://clients.mintel.com/content/trend/2025-beauty-personal-care-trends#workspace_SpacesStore_b74e5dab-1534-42c2-b69d-1303fbc251c7)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42</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(https://clients.mintel.com/content/trend/2025-beauty-personal-care-trends#workspace_SpacesStore_ac366ac2-59a0-4eaa-8c1f-4065f66ef549)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43</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(https://clients.mintel.com/content/trend/2025-beauty-personal-care-trends#workspace_SpacesStore_9b4cf9e1-6f00-445c-8dfe-a594590ec4e1)</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44</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(https://clients.mintel.com/content/trend/2025-beauty-personal-care-trends#workspace_SpacesStore_9e838351-5603-4196-81d1-249b838c9da4)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45</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(https://clients.mintel.com/content/trend/2025-beauty-personal-care-trends#workspace_SpacesStore_c3dcd827-1a78-4d04-9a03-48900e964457)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46</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(https://clients.mintel.com/content/trend/2025-beauty-personal-care-trends#workspace_SpacesStore_35afe17e-1430-405c-a55b-f2d25b05a5e0)</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47</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(https://clients.mintel.com/content/trend/2025-beauty-personal-care-trends#workspace_SpacesStore_2812bacb-0ed2-4bca-a047-578c6fba9d45)</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48</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Kantar Profiles/Mintel, March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(https://clients.mintel.com/content/trend/2025-beauty-personal-care-trends#workspace_SpacesStore_25d48c6d-4929-4011-870d-8d986c2222ab)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49</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(https://clients.mintel.com/content/trend/2025-beauty-personal-care-trends#workspace_SpacesStore_8f1df1f4-60cb-4586-8cc5-6550aa205d5e)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50</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(https://clients.mintel.com/content/trend/2025-beauty-personal-care-trends#workspace_SpacesStore_aa45b5f3-2c8f-47dc-9c63-68361465d944)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51</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(https://clients.mintel.com/content/trend/2025-beauty-personal-care-trends#workspace_SpacesStore_fb2ee36c-ecbb-4587-9130-0b23c9d4f39f)</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52</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(https://clients.mintel.com/content/trend/2025-beauty-personal-care-trends#workspace_SpacesStore_6d7acfa1-e977-46ae-beaa-c60a8e84a656)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53</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(https://clients.mintel.com/content/trend/2025-beauty-personal-care-trends#workspace_SpacesStore_6bfd27f5-4bc0-4865-b5f1-7ae7709816d1)</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54</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r>
              <a:t>Source: Kantar Profiles/Mintel, March 2024</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(https://clients.mintel.com/content/trend/2025-beauty-personal-care-trends#workspace_SpacesStore_247fe573-2a40-4cc6-8c66-377b8f890ee9)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55</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(https://clients.mintel.com/content/trend/2025-beauty-personal-care-trends#workspace_SpacesStore_edb3f0aa-f98e-47b3-a7eb-c32db7d63bf0)</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56</a:t>
            </a:fld>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(https://clients.mintel.com/content/trend/2025-beauty-personal-care-trends#workspace_SpacesStore_66324ebf-1e4a-48f0-a729-fa56a8e808fc)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57</a:t>
            </a:fld>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(https://clients.mintel.com/content/trend/2025-beauty-personal-care-trends#workspace_SpacesStore_d357ccd0-fc49-4f17-9115-328a570ebf86)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58</a:t>
            </a:fld>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Instagram/votdotcom</a:t>
            </a:r>
            <a:r>
              <a:t> [1]</a:t>
            </a:r>
          </a:p>
          <a:p>
            <a:pPr>
              <a:spcBef>
                <a:spcPct val="43750"/>
              </a:spcBef>
              <a:spcAft>
                <a:spcPct val="43750"/>
              </a:spcAft>
            </a:pPr>
            <a:r>
              <a:rPr>
                <a:latin typeface="Trebuchet MS"/>
                <a:ea typeface="Trebuchet MS"/>
                <a:cs typeface="Trebuchet MS"/>
              </a:rPr>
              <a:t>[1] https://www.instagram.com/p/C-k2BsrAx3s/</a:t>
            </a:r>
          </a:p>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(https://clients.mintel.com/content/trend/2025-beauty-personal-care-trends#workspace_SpacesStore_a2f2b989-0328-4b16-99f5-3b57b7dd4ed7)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59</a:t>
            </a:fld>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(https://clients.mintel.com/content/trend/2025-beauty-personal-care-trends#workspace_SpacesStore_627af831-8eb2-4a86-8af9-5977bebc25e8)</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60</a:t>
            </a:fld>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(https://clients.mintel.com/content/trend/2025-beauty-personal-care-trends#workspace_SpacesStore_d6ee97cd-d0aa-4468-bbf5-1f7b5461f45e)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61</a:t>
            </a:fld>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(https://clients.mintel.com/content/trend/2025-beauty-personal-care-trends#workspace_SpacesStore_6d90cd10-22b6-4012-b07d-7140f7c1e99b)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62</a:t>
            </a:fld>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(https://clients.mintel.com/content/trend/2025-beauty-personal-care-trends#workspace_SpacesStore_bba460cc-0168-4154-bffe-82ecc2cd41fd)</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63</a:t>
            </a:fld>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(https://clients.mintel.com/content/trend/2025-beauty-personal-care-trends#workspace_SpacesStore_5227c8e4-7a08-43ee-be6c-9216266e7e82)</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64</a:t>
            </a:fld>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2025 Beauty &amp; Personal Care Trends (https://clients.mintel.com/content/trend/2025-beauty-personal-care-trends#workspace_SpacesStore_a94dbc78-343c-466b-96ab-c569368f59b9)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65</a:t>
            </a:fld>
            <a:endParaRPr 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image" Target="../media/image5.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image" Target="../media/image6.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image" Target="../media/image7.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image" Target="../media/image8.emf" /><Relationship Id="rId2" Type="http://schemas.openxmlformats.org/officeDocument/2006/relationships/image" Target="../media/image9.emf" /><Relationship Id="rId3" Type="http://schemas.openxmlformats.org/officeDocument/2006/relationships/image" Target="../media/image10.emf" /><Relationship Id="rId4"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image" Target="../media/image8.emf" /><Relationship Id="rId2" Type="http://schemas.openxmlformats.org/officeDocument/2006/relationships/image" Target="../media/image9.emf" /><Relationship Id="rId3" Type="http://schemas.openxmlformats.org/officeDocument/2006/relationships/image" Target="../media/image10.emf" /><Relationship Id="rId4"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image" Target="../media/image11.png" /><Relationship Id="rId2" Type="http://schemas.openxmlformats.org/officeDocument/2006/relationships/image" Target="../media/image12.png"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image" Target="../media/image15.png" /><Relationship Id="rId6" Type="http://schemas.openxmlformats.org/officeDocument/2006/relationships/image" Target="../media/image16.png" /><Relationship Id="rId7"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image" Target="../media/image11.png" /><Relationship Id="rId2" Type="http://schemas.openxmlformats.org/officeDocument/2006/relationships/image" Target="../media/image12.png"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image" Target="../media/image15.png" /><Relationship Id="rId6" Type="http://schemas.openxmlformats.org/officeDocument/2006/relationships/image" Target="../media/image16.png" /><Relationship Id="rId7" Type="http://schemas.openxmlformats.org/officeDocument/2006/relationships/slideMaster" Target="../slideMasters/slideMaster2.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2.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3.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4.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5.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1.xml.rels>&#65279;<?xml version="1.0" encoding="utf-8" standalone="yes"?><Relationships xmlns="http://schemas.openxmlformats.org/package/2006/relationships"><Relationship Id="rId1" Type="http://schemas.openxmlformats.org/officeDocument/2006/relationships/image" Target="../media/image18.png" /><Relationship Id="rId2" Type="http://schemas.openxmlformats.org/officeDocument/2006/relationships/image" Target="../media/image19.png" /><Relationship Id="rId3" Type="http://schemas.openxmlformats.org/officeDocument/2006/relationships/image" Target="../media/image1.png" /><Relationship Id="rId4" Type="http://schemas.openxmlformats.org/officeDocument/2006/relationships/slideMaster" Target="../slideMasters/slideMaster2.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p:txBody>
          <a:bodyPr/>
          <a:lstStyle/>
          <a:p>
            <a:r>
              <a:rPr lang="en-US" smtClean="0"/>
              <a:t>Click to edit Master title style</a:t>
            </a:r>
            <a:endParaRPr lang="en-US"/>
          </a:p>
        </p:txBody>
      </p:sp>
      <p:sp>
        <p:nvSpPr>
          <p:cNvPr id="3" name="Subtitle 2"/>
          <p:cNvSpPr>
            <a:spLocks noGrp="1"/>
          </p:cNvSpPr>
          <p:nvPr>
            <p:ph type="subTitle" idx="1"/>
          </p:nvPr>
        </p:nvSpPr>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2"/>
          </p:nvPr>
        </p:nvSpPr>
        <p:spPr/>
        <p:txBody>
          <a:bodyPr/>
          <a:lstStyle/>
          <a:p>
            <a:fld id="{B6064B29-0ADE-4B8C-99BF-72B1A79153AF}"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p:txBody>
          <a:bodyPr/>
          <a:lstStyle/>
          <a:p>
            <a:fld id="{04C3F542-4106-43C6-9D46-15E19E06EA56}"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r>
              <a:rPr lang="en-US" smtClean="0"/>
              <a:t>Click to edit Master text styles</a:t>
            </a:r>
          </a:p>
        </p:txBody>
      </p:sp>
      <p:sp>
        <p:nvSpPr>
          <p:cNvPr id="4" name="Date Placeholder 3"/>
          <p:cNvSpPr>
            <a:spLocks noGrp="1"/>
          </p:cNvSpPr>
          <p:nvPr>
            <p:ph type="dt" sz="half" idx="2"/>
          </p:nvPr>
        </p:nvSpPr>
        <p:spPr/>
        <p:txBody>
          <a:bodyPr/>
          <a:lstStyle/>
          <a:p>
            <a:fld id="{E19725A7-F3C4-4F39-A5A5-15FC590F816B}"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3"/>
          </p:nvPr>
        </p:nvSpPr>
        <p:spPr/>
        <p:txBody>
          <a:bodyPr/>
          <a:lstStyle/>
          <a:p>
            <a:fld id="{0AB51B19-8A4E-4114-B61A-A5EB20811A67}" type="datetimeFigureOut">
              <a:rPr lang="en-US" smtClean="0"/>
              <a:t>11/7/2009</a:t>
            </a:fld>
            <a:endParaRPr lang="en-US"/>
          </a:p>
        </p:txBody>
      </p:sp>
      <p:sp>
        <p:nvSpPr>
          <p:cNvPr id="6" name="Footer Placeholder 5"/>
          <p:cNvSpPr>
            <a:spLocks noGrp="1"/>
          </p:cNvSpPr>
          <p:nvPr>
            <p:ph type="ftr" sz="quarter" idx="4"/>
          </p:nvPr>
        </p:nvSpPr>
        <p:spPr/>
        <p:txBody>
          <a:bodyPr/>
          <a:lstStyle/>
          <a:p>
            <a:endParaRPr lang="en-US"/>
          </a:p>
        </p:txBody>
      </p:sp>
      <p:sp>
        <p:nvSpPr>
          <p:cNvPr id="7" name="Slide Number Placeholder 6"/>
          <p:cNvSpPr>
            <a:spLocks noGrp="1"/>
          </p:cNvSpPr>
          <p:nvPr>
            <p:ph type="sldNum" sz="quarter" idx="5"/>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r>
              <a:rPr lang="en-US" smtClean="0"/>
              <a:t>Click to edit Master text styles</a:t>
            </a:r>
          </a:p>
        </p:txBody>
      </p:sp>
      <p:sp>
        <p:nvSpPr>
          <p:cNvPr id="4" name="Content Placeholder 3"/>
          <p:cNvSpPr>
            <a:spLocks noGrp="1"/>
          </p:cNvSpPr>
          <p:nvPr>
            <p:ph sz="half" idx="2"/>
          </p:nvPr>
        </p:nvSpPr>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r>
              <a:rPr lang="en-US" smtClean="0"/>
              <a:t>Click to edit Master text styles</a:t>
            </a:r>
          </a:p>
        </p:txBody>
      </p:sp>
      <p:sp>
        <p:nvSpPr>
          <p:cNvPr id="6" name="Content Placeholder 5"/>
          <p:cNvSpPr>
            <a:spLocks noGrp="1"/>
          </p:cNvSpPr>
          <p:nvPr>
            <p:ph sz="quarter" idx="4"/>
          </p:nvPr>
        </p:nvSpPr>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5"/>
          </p:nvPr>
        </p:nvSpPr>
        <p:spPr/>
        <p:txBody>
          <a:bodyPr/>
          <a:lstStyle/>
          <a:p>
            <a:fld id="{B3F15B2D-2A9F-47FB-8A24-EF967F8BC561}" type="datetimeFigureOut">
              <a:rPr lang="en-US" smtClean="0"/>
              <a:t>11/7/2009</a:t>
            </a:fld>
            <a:endParaRPr lang="en-US"/>
          </a:p>
        </p:txBody>
      </p:sp>
      <p:sp>
        <p:nvSpPr>
          <p:cNvPr id="8" name="Footer Placeholder 7"/>
          <p:cNvSpPr>
            <a:spLocks noGrp="1"/>
          </p:cNvSpPr>
          <p:nvPr>
            <p:ph type="ftr" sz="quarter" idx="6"/>
          </p:nvPr>
        </p:nvSpPr>
        <p:spPr/>
        <p:txBody>
          <a:bodyPr/>
          <a:lstStyle/>
          <a:p>
            <a:endParaRPr lang="en-US"/>
          </a:p>
        </p:txBody>
      </p:sp>
      <p:sp>
        <p:nvSpPr>
          <p:cNvPr id="9" name="Slide Number Placeholder 8"/>
          <p:cNvSpPr>
            <a:spLocks noGrp="1"/>
          </p:cNvSpPr>
          <p:nvPr>
            <p:ph type="sldNum" sz="quarter" idx="7"/>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
          </p:nvPr>
        </p:nvSpPr>
        <p:spPr/>
        <p:txBody>
          <a:bodyPr/>
          <a:lstStyle/>
          <a:p>
            <a:fld id="{0B310E3D-6F4B-4FD1-947E-03A37C59EB3B}" type="datetimeFigureOut">
              <a:rPr lang="en-US" smtClean="0"/>
              <a:t>11/7/2009</a:t>
            </a:fld>
            <a:endParaRPr lang="en-US"/>
          </a:p>
        </p:txBody>
      </p:sp>
      <p:sp>
        <p:nvSpPr>
          <p:cNvPr id="4" name="Footer Placeholder 3"/>
          <p:cNvSpPr>
            <a:spLocks noGrp="1"/>
          </p:cNvSpPr>
          <p:nvPr>
            <p:ph type="ftr" sz="quarter" idx="2"/>
          </p:nvPr>
        </p:nvSpPr>
        <p:spPr/>
        <p:txBody>
          <a:bodyPr/>
          <a:lstStyle/>
          <a:p>
            <a:endParaRPr lang="en-US"/>
          </a:p>
        </p:txBody>
      </p:sp>
      <p:sp>
        <p:nvSpPr>
          <p:cNvPr id="5" name="Slide Number Placeholder 4"/>
          <p:cNvSpPr>
            <a:spLocks noGrp="1"/>
          </p:cNvSpPr>
          <p:nvPr>
            <p:ph type="sldNum" sz="quarter" idx="3"/>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p:nvPr>
        </p:nvSpPr>
        <p:spPr/>
        <p:txBody>
          <a:bodyPr/>
          <a:lstStyle/>
          <a:p>
            <a:fld id="{788707C3-1A6E-4495-88B6-A33339D2E691}" type="datetimeFigureOut">
              <a:rPr lang="en-US" smtClean="0"/>
              <a:t>11/7/2009</a:t>
            </a:fld>
            <a:endParaRPr lang="en-US"/>
          </a:p>
        </p:txBody>
      </p:sp>
      <p:sp>
        <p:nvSpPr>
          <p:cNvPr id="3" name="Footer Placeholder 2"/>
          <p:cNvSpPr>
            <a:spLocks noGrp="1"/>
          </p:cNvSpPr>
          <p:nvPr>
            <p:ph type="ftr" sz="quarter" idx="1"/>
          </p:nvPr>
        </p:nvSpPr>
        <p:spPr/>
        <p:txBody>
          <a:bodyPr/>
          <a:lstStyle/>
          <a:p>
            <a:endParaRPr lang="en-US"/>
          </a:p>
        </p:txBody>
      </p:sp>
      <p:sp>
        <p:nvSpPr>
          <p:cNvPr id="4" name="Slide Number Placeholder 3"/>
          <p:cNvSpPr>
            <a:spLocks noGrp="1"/>
          </p:cNvSpPr>
          <p:nvPr>
            <p:ph type="sldNum" sz="quarter" idx="2"/>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r>
              <a:rPr lang="en-US" smtClean="0"/>
              <a:t>Click to edit Master text styles</a:t>
            </a:r>
          </a:p>
        </p:txBody>
      </p:sp>
      <p:sp>
        <p:nvSpPr>
          <p:cNvPr id="5" name="Date Placeholder 4"/>
          <p:cNvSpPr>
            <a:spLocks noGrp="1"/>
          </p:cNvSpPr>
          <p:nvPr>
            <p:ph type="dt" sz="half" idx="3"/>
          </p:nvPr>
        </p:nvSpPr>
        <p:spPr/>
        <p:txBody>
          <a:bodyPr/>
          <a:lstStyle/>
          <a:p>
            <a:fld id="{63896052-3BAD-416B-99FD-B2934C80B52D}" type="datetimeFigureOut">
              <a:rPr lang="en-US" smtClean="0"/>
              <a:t>11/7/2009</a:t>
            </a:fld>
            <a:endParaRPr lang="en-US"/>
          </a:p>
        </p:txBody>
      </p:sp>
      <p:sp>
        <p:nvSpPr>
          <p:cNvPr id="6" name="Footer Placeholder 5"/>
          <p:cNvSpPr>
            <a:spLocks noGrp="1"/>
          </p:cNvSpPr>
          <p:nvPr>
            <p:ph type="ftr" sz="quarter" idx="4"/>
          </p:nvPr>
        </p:nvSpPr>
        <p:spPr/>
        <p:txBody>
          <a:bodyPr/>
          <a:lstStyle/>
          <a:p>
            <a:endParaRPr lang="en-US"/>
          </a:p>
        </p:txBody>
      </p:sp>
      <p:sp>
        <p:nvSpPr>
          <p:cNvPr id="7" name="Slide Number Placeholder 6"/>
          <p:cNvSpPr>
            <a:spLocks noGrp="1"/>
          </p:cNvSpPr>
          <p:nvPr>
            <p:ph type="sldNum" sz="quarter" idx="5"/>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r>
              <a:rPr lang="en-US" smtClean="0"/>
              <a:t>Click to edit Master text styles</a:t>
            </a:r>
          </a:p>
        </p:txBody>
      </p:sp>
      <p:sp>
        <p:nvSpPr>
          <p:cNvPr id="5" name="Date Placeholder 4"/>
          <p:cNvSpPr>
            <a:spLocks noGrp="1"/>
          </p:cNvSpPr>
          <p:nvPr>
            <p:ph type="dt" sz="half" idx="3"/>
          </p:nvPr>
        </p:nvSpPr>
        <p:spPr/>
        <p:txBody>
          <a:bodyPr/>
          <a:lstStyle/>
          <a:p>
            <a:fld id="{EF9A2FFA-BB2E-4AE0-BBB0-0BB42E37922F}" type="datetimeFigureOut">
              <a:rPr lang="en-US" smtClean="0"/>
              <a:t>11/7/2009</a:t>
            </a:fld>
            <a:endParaRPr lang="en-US"/>
          </a:p>
        </p:txBody>
      </p:sp>
      <p:sp>
        <p:nvSpPr>
          <p:cNvPr id="6" name="Footer Placeholder 5"/>
          <p:cNvSpPr>
            <a:spLocks noGrp="1"/>
          </p:cNvSpPr>
          <p:nvPr>
            <p:ph type="ftr" sz="quarter" idx="4"/>
          </p:nvPr>
        </p:nvSpPr>
        <p:spPr/>
        <p:txBody>
          <a:bodyPr/>
          <a:lstStyle/>
          <a:p>
            <a:endParaRPr lang="en-US"/>
          </a:p>
        </p:txBody>
      </p:sp>
      <p:sp>
        <p:nvSpPr>
          <p:cNvPr id="7" name="Slide Number Placeholder 6"/>
          <p:cNvSpPr>
            <a:spLocks noGrp="1"/>
          </p:cNvSpPr>
          <p:nvPr>
            <p:ph type="sldNum" sz="quarter" idx="5"/>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p:txBody>
          <a:bodyPr/>
          <a:lstStyle/>
          <a:p>
            <a:fld id="{E8CE9C32-6A20-46F3-9AF3-1B95CBC0630D}"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p:txBody>
          <a:bodyPr/>
          <a:lstStyle/>
          <a:p>
            <a:fld id="{50A5D9DE-5062-4272-BDBC-CDC1F36175B8}"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hero">
    <p:bg>
      <p:bgPr>
        <a:solidFill>
          <a:schemeClr val="tx1"/>
        </a:solidFill>
        <a:effectLst/>
      </p:bgPr>
    </p:bg>
    <p:spTree>
      <p:nvGrpSpPr>
        <p:cNvPr id="1" name=""/>
        <p:cNvGrpSpPr/>
        <p:nvPr/>
      </p:nvGrpSpPr>
      <p:grpSpPr>
        <a:xfrm>
          <a:off x="0" y="0"/>
          <a:ext cx="0" cy="0"/>
        </a:xfrm>
      </p:grpSpPr>
      <p:sp>
        <p:nvSpPr>
          <p:cNvPr id="7" name="Rectangle"/>
          <p:cNvSpPr>
            <a:spLocks noChangeArrowheads="1"/>
          </p:cNvSpPr>
          <p:nvPr/>
        </p:nvSpPr>
        <p:spPr bwMode="auto">
          <a:xfrm>
            <a:off x="0" y="0"/>
            <a:ext cx="9144000" cy="5143500"/>
          </a:xfrm>
          <a:prstGeom prst="rect">
            <a:avLst/>
          </a:prstGeom>
          <a:gradFill rotWithShape="1">
            <a:gsLst>
              <a:gs pos="0">
                <a:schemeClr val="tx1">
                  <a:alpha val="59998"/>
                </a:schemeClr>
              </a:gs>
              <a:gs pos="100000">
                <a:schemeClr val="tx1">
                  <a:alpha val="79999"/>
                </a:schemeClr>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fontAlgn="auto" hangingPunct="1">
              <a:spcBef>
                <a:spcPct val="0"/>
              </a:spcBef>
              <a:spcAft>
                <a:spcPct val="0"/>
              </a:spcAft>
              <a:defRPr/>
            </a:pPr>
            <a:endParaRPr lang="en-US" altLang="en-US" sz="1800">
              <a:latin typeface="Trebuchet MS"/>
              <a:cs typeface="Trebuchet MS"/>
            </a:endParaRPr>
          </a:p>
        </p:txBody>
      </p:sp>
      <p:sp>
        <p:nvSpPr>
          <p:cNvPr id="9" name="title_underline"/>
          <p:cNvSpPr>
            <a:spLocks noChangeArrowheads="1"/>
          </p:cNvSpPr>
          <p:nvPr/>
        </p:nvSpPr>
        <p:spPr bwMode="auto">
          <a:xfrm>
            <a:off x="835025" y="2011363"/>
            <a:ext cx="676275" cy="73025"/>
          </a:xfrm>
          <a:prstGeom prst="rect">
            <a:avLst/>
          </a:prstGeom>
          <a:solidFill>
            <a:srgbClr val="FFE50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defRPr/>
            </a:pPr>
            <a:endParaRPr lang="en-US" altLang="en-US" sz="1800">
              <a:solidFill>
                <a:srgbClr val="FFFFFF"/>
              </a:solidFill>
              <a:latin typeface="Trebuchet MS"/>
              <a:cs typeface="Trebuchet MS"/>
            </a:endParaRPr>
          </a:p>
        </p:txBody>
      </p:sp>
      <p:sp>
        <p:nvSpPr>
          <p:cNvPr id="3" name="analyst_photo"/>
          <p:cNvSpPr>
            <a:spLocks noGrp="1"/>
          </p:cNvSpPr>
          <p:nvPr>
            <p:ph type="pic" sz="quarter" idx="10"/>
          </p:nvPr>
        </p:nvSpPr>
        <p:spPr>
          <a:xfrm>
            <a:off x="841375" y="3236914"/>
            <a:ext cx="1036638" cy="1036637"/>
          </a:xfrm>
          <a:prstGeom prst="rect">
            <a:avLst/>
          </a:prstGeom>
        </p:spPr>
        <p:txBody>
          <a:bodyPr lIns="0" rIns="0"/>
          <a:lstStyle>
            <a:lvl1pPr marL="0" indent="0">
              <a:buNone/>
              <a:defRPr sz="1200">
                <a:solidFill>
                  <a:schemeClr val="bg1"/>
                </a:solidFill>
                <a:latin typeface="Trebuchet MS"/>
                <a:cs typeface="Trebuchet MS"/>
              </a:defRPr>
            </a:lvl1pPr>
          </a:lstStyle>
          <a:p>
            <a:pPr lvl="0"/>
            <a:r>
              <a:rPr lang="en-US" altLang="zh-CN" noProof="0" smtClean="0"/>
              <a:t>Click icon to add picture</a:t>
            </a:r>
            <a:endParaRPr lang="en-GB" noProof="0"/>
          </a:p>
        </p:txBody>
      </p:sp>
      <p:sp>
        <p:nvSpPr>
          <p:cNvPr id="32" name="article_title"/>
          <p:cNvSpPr>
            <a:spLocks noGrp="1"/>
          </p:cNvSpPr>
          <p:nvPr>
            <p:ph type="title"/>
          </p:nvPr>
        </p:nvSpPr>
        <p:spPr>
          <a:xfrm>
            <a:off x="835027" y="628881"/>
            <a:ext cx="7409381" cy="1231900"/>
          </a:xfrm>
          <a:prstGeom prst="rect">
            <a:avLst/>
          </a:prstGeom>
        </p:spPr>
        <p:txBody>
          <a:bodyPr wrap="square" lIns="0" tIns="0" rIns="0" bIns="0"/>
          <a:lstStyle>
            <a:lvl1pPr eaLnBrk="1" hangingPunct="1">
              <a:defRPr sz="400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35" name="summary"/>
          <p:cNvSpPr>
            <a:spLocks noGrp="1"/>
          </p:cNvSpPr>
          <p:nvPr>
            <p:ph type="body" sz="quarter" idx="11"/>
          </p:nvPr>
        </p:nvSpPr>
        <p:spPr>
          <a:xfrm>
            <a:off x="835025" y="2235202"/>
            <a:ext cx="7000875" cy="766763"/>
          </a:xfrm>
          <a:prstGeom prst="rect">
            <a:avLst/>
          </a:prstGeom>
        </p:spPr>
        <p:txBody>
          <a:bodyPr lIns="0" tIns="46800" rIns="0" bIns="4680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37" name="analyst_info"/>
          <p:cNvSpPr>
            <a:spLocks noGrp="1"/>
          </p:cNvSpPr>
          <p:nvPr>
            <p:ph type="body" sz="quarter" idx="12"/>
          </p:nvPr>
        </p:nvSpPr>
        <p:spPr>
          <a:xfrm>
            <a:off x="1974850" y="3219822"/>
            <a:ext cx="5909518" cy="1036637"/>
          </a:xfrm>
          <a:prstGeom prst="rect">
            <a:avLst/>
          </a:prstGeom>
        </p:spPr>
        <p:txBody>
          <a:bodyPr lIns="0" tIns="46800" rIns="0" bIns="46800"/>
          <a:lstStyle>
            <a:lvl1pPr marL="0" indent="0">
              <a:buNone/>
              <a:defRPr sz="1200" baseline="0">
                <a:solidFill>
                  <a:schemeClr val="bg1"/>
                </a:solidFill>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5" name="mintel_logo">
            <a:extLst>
              <a:ext uri="{FF2B5EF4-FFF2-40B4-BE49-F238E27FC236}">
                <a16:creationId xmlns:a16="http://schemas.microsoft.com/office/drawing/2014/main" id="{2DCF6D13-FB1B-8825-8140-BFDEAA85BA4B}"/>
              </a:ext>
            </a:extLst>
          </p:cNvPr>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7668344" y="144000"/>
            <a:ext cx="1115926" cy="407208"/>
          </a:xfrm>
          <a:prstGeom prst="rect">
            <a:avLst/>
          </a:prstGeom>
        </p:spPr>
      </p:pic>
    </p:spTree>
    <p:extLst>
      <p:ext uri="{BB962C8B-B14F-4D97-AF65-F5344CB8AC3E}">
        <p14:creationId xmlns:p14="http://schemas.microsoft.com/office/powerpoint/2010/main" val="2691838311"/>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oc">
    <p:bg>
      <p:bgPr>
        <a:solidFill>
          <a:schemeClr val="tx1"/>
        </a:solidFill>
        <a:effectLst/>
      </p:bgPr>
    </p:bg>
    <p:spTree>
      <p:nvGrpSpPr>
        <p:cNvPr id="1" name=""/>
        <p:cNvGrpSpPr/>
        <p:nvPr/>
      </p:nvGrpSpPr>
      <p:grpSpPr>
        <a:xfrm>
          <a:off x="0" y="0"/>
          <a:ext cx="0" cy="0"/>
        </a:xfrm>
      </p:grpSpPr>
      <p:sp>
        <p:nvSpPr>
          <p:cNvPr id="19" name="Rectangle"/>
          <p:cNvSpPr>
            <a:spLocks noChangeArrowheads="1"/>
          </p:cNvSpPr>
          <p:nvPr/>
        </p:nvSpPr>
        <p:spPr bwMode="auto">
          <a:xfrm>
            <a:off x="0" y="0"/>
            <a:ext cx="9144000" cy="5143500"/>
          </a:xfrm>
          <a:prstGeom prst="rect">
            <a:avLst/>
          </a:prstGeom>
          <a:gradFill rotWithShape="1">
            <a:gsLst>
              <a:gs pos="0">
                <a:schemeClr val="tx1">
                  <a:alpha val="59998"/>
                </a:schemeClr>
              </a:gs>
              <a:gs pos="100000">
                <a:schemeClr val="tx1">
                  <a:alpha val="79999"/>
                </a:schemeClr>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fontAlgn="auto" hangingPunct="1">
              <a:spcBef>
                <a:spcPct val="0"/>
              </a:spcBef>
              <a:spcAft>
                <a:spcPct val="0"/>
              </a:spcAft>
              <a:defRPr/>
            </a:pPr>
            <a:endParaRPr lang="en-US" altLang="en-US" sz="1800">
              <a:latin typeface="Trebuchet MS"/>
              <a:cs typeface="Trebuchet MS"/>
            </a:endParaRPr>
          </a:p>
        </p:txBody>
      </p:sp>
      <p:sp>
        <p:nvSpPr>
          <p:cNvPr id="20" name="title"/>
          <p:cNvSpPr txBox="1">
            <a:spLocks noChangeArrowheads="1"/>
          </p:cNvSpPr>
          <p:nvPr/>
        </p:nvSpPr>
        <p:spPr bwMode="auto">
          <a:xfrm>
            <a:off x="809625" y="635000"/>
            <a:ext cx="18446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45719" rIns="45719">
            <a:spAutoFit/>
          </a:bodyP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r>
              <a:rPr lang="en-GB" altLang="en-US" sz="1600" b="1">
                <a:solidFill>
                  <a:srgbClr val="FFFFFF"/>
                </a:solidFill>
                <a:latin typeface="Trebuchet MS"/>
                <a:cs typeface="Trebuchet MS"/>
                <a:sym typeface="Helvetica" charset="0"/>
              </a:rPr>
              <a:t>Table Of Contents</a:t>
            </a:r>
            <a:endParaRPr lang="en-US" altLang="en-US" sz="1600" b="1">
              <a:solidFill>
                <a:srgbClr val="FFFFFF"/>
              </a:solidFill>
              <a:latin typeface="Trebuchet MS"/>
              <a:cs typeface="Trebuchet MS"/>
              <a:sym typeface="Helvetica" charset="0"/>
            </a:endParaRPr>
          </a:p>
        </p:txBody>
      </p:sp>
      <p:sp>
        <p:nvSpPr>
          <p:cNvPr id="21" name="bullet1"/>
          <p:cNvSpPr/>
          <p:nvPr/>
        </p:nvSpPr>
        <p:spPr>
          <a:xfrm rot="10800000">
            <a:off x="833438" y="1435100"/>
            <a:ext cx="474662" cy="473075"/>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2" name="bullet2"/>
          <p:cNvSpPr/>
          <p:nvPr/>
        </p:nvSpPr>
        <p:spPr>
          <a:xfrm rot="10800000">
            <a:off x="833438" y="218757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3" name="bullet3"/>
          <p:cNvSpPr/>
          <p:nvPr/>
        </p:nvSpPr>
        <p:spPr>
          <a:xfrm rot="10800000">
            <a:off x="833438" y="294322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4" name="bullet4"/>
          <p:cNvSpPr/>
          <p:nvPr/>
        </p:nvSpPr>
        <p:spPr>
          <a:xfrm rot="10800000">
            <a:off x="833438" y="3694113"/>
            <a:ext cx="474662" cy="474662"/>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5" name="bullet5"/>
          <p:cNvSpPr/>
          <p:nvPr/>
        </p:nvSpPr>
        <p:spPr>
          <a:xfrm rot="10800000">
            <a:off x="4578350" y="1447800"/>
            <a:ext cx="474663" cy="473075"/>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6" name="bullet6"/>
          <p:cNvSpPr/>
          <p:nvPr/>
        </p:nvSpPr>
        <p:spPr>
          <a:xfrm rot="10800000">
            <a:off x="4578350" y="2200275"/>
            <a:ext cx="474663"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7" name="bullet7"/>
          <p:cNvSpPr/>
          <p:nvPr/>
        </p:nvSpPr>
        <p:spPr>
          <a:xfrm rot="10800000">
            <a:off x="4578350" y="2955925"/>
            <a:ext cx="474663"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8" name="bullet8"/>
          <p:cNvSpPr/>
          <p:nvPr/>
        </p:nvSpPr>
        <p:spPr>
          <a:xfrm rot="10800000">
            <a:off x="4578350" y="3706813"/>
            <a:ext cx="474663" cy="474662"/>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4" name="number1"/>
          <p:cNvSpPr>
            <a:spLocks noGrp="1"/>
          </p:cNvSpPr>
          <p:nvPr>
            <p:ph type="body" sz="quarter" idx="14"/>
          </p:nvPr>
        </p:nvSpPr>
        <p:spPr>
          <a:xfrm>
            <a:off x="809629" y="1489075"/>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3" name="number2"/>
          <p:cNvSpPr>
            <a:spLocks noGrp="1"/>
          </p:cNvSpPr>
          <p:nvPr>
            <p:ph type="body" sz="quarter" idx="15"/>
          </p:nvPr>
        </p:nvSpPr>
        <p:spPr>
          <a:xfrm>
            <a:off x="809628" y="2272283"/>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4" name="number3"/>
          <p:cNvSpPr>
            <a:spLocks noGrp="1"/>
          </p:cNvSpPr>
          <p:nvPr>
            <p:ph type="body" sz="quarter" idx="16"/>
          </p:nvPr>
        </p:nvSpPr>
        <p:spPr>
          <a:xfrm>
            <a:off x="809629" y="2994818"/>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5" name="number4"/>
          <p:cNvSpPr>
            <a:spLocks noGrp="1"/>
          </p:cNvSpPr>
          <p:nvPr>
            <p:ph type="body" sz="quarter" idx="17"/>
          </p:nvPr>
        </p:nvSpPr>
        <p:spPr>
          <a:xfrm>
            <a:off x="809629" y="3758408"/>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6" name="number5"/>
          <p:cNvSpPr>
            <a:spLocks noGrp="1"/>
          </p:cNvSpPr>
          <p:nvPr>
            <p:ph type="body" sz="quarter" idx="18"/>
          </p:nvPr>
        </p:nvSpPr>
        <p:spPr>
          <a:xfrm>
            <a:off x="4554539" y="1498601"/>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7" name="number6"/>
          <p:cNvSpPr>
            <a:spLocks noGrp="1"/>
          </p:cNvSpPr>
          <p:nvPr>
            <p:ph type="body" sz="quarter" idx="19"/>
          </p:nvPr>
        </p:nvSpPr>
        <p:spPr>
          <a:xfrm>
            <a:off x="4554539" y="2251871"/>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8" name="number8"/>
          <p:cNvSpPr>
            <a:spLocks noGrp="1"/>
          </p:cNvSpPr>
          <p:nvPr>
            <p:ph type="body" sz="quarter" idx="20"/>
          </p:nvPr>
        </p:nvSpPr>
        <p:spPr>
          <a:xfrm>
            <a:off x="4554539" y="3762377"/>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9" name="number7"/>
          <p:cNvSpPr>
            <a:spLocks noGrp="1"/>
          </p:cNvSpPr>
          <p:nvPr>
            <p:ph type="body" sz="quarter" idx="21"/>
          </p:nvPr>
        </p:nvSpPr>
        <p:spPr>
          <a:xfrm>
            <a:off x="4554539" y="3012164"/>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41" name="heading1"/>
          <p:cNvSpPr>
            <a:spLocks noGrp="1"/>
          </p:cNvSpPr>
          <p:nvPr>
            <p:ph type="body" sz="quarter" idx="22"/>
          </p:nvPr>
        </p:nvSpPr>
        <p:spPr>
          <a:xfrm>
            <a:off x="1427163" y="1500189"/>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2" name="heading2"/>
          <p:cNvSpPr>
            <a:spLocks noGrp="1"/>
          </p:cNvSpPr>
          <p:nvPr>
            <p:ph type="body" sz="quarter" idx="23"/>
          </p:nvPr>
        </p:nvSpPr>
        <p:spPr>
          <a:xfrm>
            <a:off x="1427163" y="2243139"/>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3" name="heading3"/>
          <p:cNvSpPr>
            <a:spLocks noGrp="1"/>
          </p:cNvSpPr>
          <p:nvPr>
            <p:ph type="body" sz="quarter" idx="24"/>
          </p:nvPr>
        </p:nvSpPr>
        <p:spPr>
          <a:xfrm>
            <a:off x="1427163" y="2995749"/>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4" name="heading4"/>
          <p:cNvSpPr>
            <a:spLocks noGrp="1"/>
          </p:cNvSpPr>
          <p:nvPr>
            <p:ph type="body" sz="quarter" idx="25"/>
          </p:nvPr>
        </p:nvSpPr>
        <p:spPr>
          <a:xfrm>
            <a:off x="1427163" y="3762375"/>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5" name="heading5"/>
          <p:cNvSpPr>
            <a:spLocks noGrp="1"/>
          </p:cNvSpPr>
          <p:nvPr>
            <p:ph type="body" sz="quarter" idx="26"/>
          </p:nvPr>
        </p:nvSpPr>
        <p:spPr>
          <a:xfrm>
            <a:off x="5172076" y="1512888"/>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6" name="heading6"/>
          <p:cNvSpPr>
            <a:spLocks noGrp="1"/>
          </p:cNvSpPr>
          <p:nvPr>
            <p:ph type="body" sz="quarter" idx="27"/>
          </p:nvPr>
        </p:nvSpPr>
        <p:spPr>
          <a:xfrm>
            <a:off x="5172076" y="2254251"/>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7" name="heading7"/>
          <p:cNvSpPr>
            <a:spLocks noGrp="1"/>
          </p:cNvSpPr>
          <p:nvPr>
            <p:ph type="body" sz="quarter" idx="28"/>
          </p:nvPr>
        </p:nvSpPr>
        <p:spPr>
          <a:xfrm>
            <a:off x="5172076" y="3021015"/>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8" name="heading8"/>
          <p:cNvSpPr>
            <a:spLocks noGrp="1"/>
          </p:cNvSpPr>
          <p:nvPr>
            <p:ph type="body" sz="quarter" idx="29"/>
          </p:nvPr>
        </p:nvSpPr>
        <p:spPr>
          <a:xfrm>
            <a:off x="5172075" y="3773100"/>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30" name="go_to_button"/>
          <p:cNvSpPr>
            <a:spLocks noGrp="1"/>
          </p:cNvSpPr>
          <p:nvPr>
            <p:ph type="body" sz="quarter" idx="30"/>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2" name="mintel_logo">
            <a:extLst>
              <a:ext uri="{FF2B5EF4-FFF2-40B4-BE49-F238E27FC236}">
                <a16:creationId xmlns:a16="http://schemas.microsoft.com/office/drawing/2014/main" id="{4427E16E-1C36-D97B-206C-C684620DD843}"/>
              </a:ext>
            </a:extLst>
          </p:cNvPr>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3007792281"/>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section-header">
    <p:bg>
      <p:bgPr>
        <a:solidFill>
          <a:srgbClr val="404040"/>
        </a:solidFill>
        <a:effectLst/>
      </p:bgPr>
    </p:bg>
    <p:spTree>
      <p:nvGrpSpPr>
        <p:cNvPr id="1" name=""/>
        <p:cNvGrpSpPr/>
        <p:nvPr/>
      </p:nvGrpSpPr>
      <p:grpSpPr>
        <a:xfrm>
          <a:off x="0" y="0"/>
          <a:ext cx="0" cy="0"/>
        </a:xfrm>
      </p:grpSpPr>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3997328676"/>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purple">
    <p:spTree>
      <p:nvGrpSpPr>
        <p:cNvPr id="1" name=""/>
        <p:cNvGrpSpPr/>
        <p:nvPr/>
      </p:nvGrpSpPr>
      <p:grpSpPr>
        <a:xfrm>
          <a:off x="0" y="0"/>
          <a:ext cx="0" cy="0"/>
        </a:xfrm>
      </p:grpSpPr>
      <p:pic>
        <p:nvPicPr>
          <p:cNvPr id="3"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4" name="mintel_logo">
            <a:extLst>
              <a:ext uri="{FF2B5EF4-FFF2-40B4-BE49-F238E27FC236}">
                <a16:creationId xmlns:a16="http://schemas.microsoft.com/office/drawing/2014/main" id="{0C880154-6A97-024B-6159-8E1D2629041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1100940933"/>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blue">
    <p:spTree>
      <p:nvGrpSpPr>
        <p:cNvPr id="1" name=""/>
        <p:cNvGrpSpPr/>
        <p:nvPr/>
      </p:nvGrpSpPr>
      <p:grpSpPr>
        <a:xfrm>
          <a:off x="0" y="0"/>
          <a:ext cx="0" cy="0"/>
        </a:xfrm>
      </p:grpSpPr>
      <p:pic>
        <p:nvPicPr>
          <p:cNvPr id="7"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3" name="mintel_logo">
            <a:extLst>
              <a:ext uri="{FF2B5EF4-FFF2-40B4-BE49-F238E27FC236}">
                <a16:creationId xmlns:a16="http://schemas.microsoft.com/office/drawing/2014/main" id="{65CBC872-7D44-2808-D0C2-AC597CC9AB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4294085812"/>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orange">
    <p:spTree>
      <p:nvGrpSpPr>
        <p:cNvPr id="1" name=""/>
        <p:cNvGrpSpPr/>
        <p:nvPr/>
      </p:nvGrpSpPr>
      <p:grpSpPr>
        <a:xfrm>
          <a:off x="0" y="0"/>
          <a:ext cx="0" cy="0"/>
        </a:xfrm>
      </p:grpSpPr>
      <p:pic>
        <p:nvPicPr>
          <p:cNvPr id="5"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3" name="mintel_logo">
            <a:extLst>
              <a:ext uri="{FF2B5EF4-FFF2-40B4-BE49-F238E27FC236}">
                <a16:creationId xmlns:a16="http://schemas.microsoft.com/office/drawing/2014/main" id="{874C78DE-1AAE-E900-8C4D-7025029ADA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1864479438"/>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pink">
    <p:spTree>
      <p:nvGrpSpPr>
        <p:cNvPr id="1" name=""/>
        <p:cNvGrpSpPr/>
        <p:nvPr/>
      </p:nvGrpSpPr>
      <p:grpSpPr>
        <a:xfrm>
          <a:off x="0" y="0"/>
          <a:ext cx="0" cy="0"/>
        </a:xfrm>
      </p:grpSpPr>
      <p:pic>
        <p:nvPicPr>
          <p:cNvPr id="3"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4" name="mintel_logo">
            <a:extLst>
              <a:ext uri="{FF2B5EF4-FFF2-40B4-BE49-F238E27FC236}">
                <a16:creationId xmlns:a16="http://schemas.microsoft.com/office/drawing/2014/main" id="{B3FFA225-56A0-4E90-7490-EF70155EE3C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409233027"/>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magenta">
    <p:spTree>
      <p:nvGrpSpPr>
        <p:cNvPr id="1" name=""/>
        <p:cNvGrpSpPr/>
        <p:nvPr/>
      </p:nvGrpSpPr>
      <p:grpSpPr>
        <a:xfrm>
          <a:off x="0" y="0"/>
          <a:ext cx="0" cy="0"/>
        </a:xfrm>
      </p:grpSpPr>
      <p:pic>
        <p:nvPicPr>
          <p:cNvPr id="3"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4" name="Picture 3">
            <a:extLst>
              <a:ext uri="{FF2B5EF4-FFF2-40B4-BE49-F238E27FC236}">
                <a16:creationId xmlns:a16="http://schemas.microsoft.com/office/drawing/2014/main" id="{3637C462-C96E-3BA5-5D37-F46BBFDF30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4164145825"/>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sub-section-header">
    <p:spTree>
      <p:nvGrpSpPr>
        <p:cNvPr id="1" name=""/>
        <p:cNvGrpSpPr/>
        <p:nvPr/>
      </p:nvGrpSpPr>
      <p:grpSpPr>
        <a:xfrm>
          <a:off x="0" y="0"/>
          <a:ext cx="0" cy="0"/>
        </a:xfrm>
      </p:grpSpPr>
      <p:sp>
        <p:nvSpPr>
          <p:cNvPr id="7" name="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4" name="background"/>
          <p:cNvSpPr>
            <a:spLocks noGrp="1"/>
          </p:cNvSpPr>
          <p:nvPr>
            <p:ph type="pic" sz="quarter" idx="13"/>
          </p:nvPr>
        </p:nvSpPr>
        <p:spPr>
          <a:xfrm>
            <a:off x="316800" y="388800"/>
            <a:ext cx="8506800" cy="3819600"/>
          </a:xfrm>
          <a:prstGeom prst="rect">
            <a:avLst/>
          </a:prstGeom>
          <a:gradFill>
            <a:gsLst>
              <a:gs pos="0">
                <a:srgbClr val="501454"/>
              </a:gs>
              <a:gs pos="100000">
                <a:srgbClr val="FC3E5E"/>
              </a:gs>
              <a:gs pos="54000">
                <a:srgbClr val="780078"/>
              </a:gs>
            </a:gsLst>
            <a:lin ang="1620000" scaled="0"/>
          </a:gradFill>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2" name="section_title"/>
          <p:cNvSpPr>
            <a:spLocks noGrp="1"/>
          </p:cNvSpPr>
          <p:nvPr>
            <p:ph type="title"/>
          </p:nvPr>
        </p:nvSpPr>
        <p:spPr>
          <a:xfrm>
            <a:off x="809628" y="635000"/>
            <a:ext cx="7415213" cy="584775"/>
          </a:xfrm>
          <a:prstGeom prst="rect">
            <a:avLst/>
          </a:prstGeom>
        </p:spPr>
        <p:txBody>
          <a:bodyPr lIns="46800" tIns="46800" rIns="46800" bIns="46800"/>
          <a:lstStyle>
            <a:lvl1pPr>
              <a:defRPr sz="1600">
                <a:latin typeface="Trebuchet MS"/>
                <a:cs typeface="Trebuchet MS"/>
              </a:defRPr>
            </a:lvl1pPr>
          </a:lstStyle>
          <a:p>
            <a:r>
              <a:rPr lang="en-US" altLang="zh-CN" smtClean="0"/>
              <a:t>Click to edit Master title style</a:t>
            </a:r>
            <a:endParaRPr lang="en-GB"/>
          </a:p>
        </p:txBody>
      </p:sp>
      <p:sp>
        <p:nvSpPr>
          <p:cNvPr id="11" name="text"/>
          <p:cNvSpPr>
            <a:spLocks noGrp="1"/>
          </p:cNvSpPr>
          <p:nvPr>
            <p:ph type="body" sz="quarter" idx="11"/>
          </p:nvPr>
        </p:nvSpPr>
        <p:spPr>
          <a:xfrm>
            <a:off x="847725" y="1339852"/>
            <a:ext cx="7316788" cy="2618459"/>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9" name="go_to_button"/>
          <p:cNvSpPr>
            <a:spLocks noGrp="1"/>
          </p:cNvSpPr>
          <p:nvPr>
            <p:ph type="body" sz="quarter" idx="16"/>
          </p:nvPr>
        </p:nvSpPr>
        <p:spPr>
          <a:xfrm>
            <a:off x="7315200" y="4876665"/>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2061713841"/>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
    <p:spTree>
      <p:nvGrpSpPr>
        <p:cNvPr id="1" name=""/>
        <p:cNvGrpSpPr/>
        <p:nvPr/>
      </p:nvGrpSpPr>
      <p:grpSpPr>
        <a:xfrm>
          <a:off x="0" y="0"/>
          <a:ext cx="0" cy="0"/>
        </a:xfrm>
      </p:grpSpPr>
      <p:sp>
        <p:nvSpPr>
          <p:cNvPr id="11" name="text"/>
          <p:cNvSpPr>
            <a:spLocks noGrp="1"/>
          </p:cNvSpPr>
          <p:nvPr>
            <p:ph type="body" sz="quarter" idx="11"/>
          </p:nvPr>
        </p:nvSpPr>
        <p:spPr>
          <a:xfrm>
            <a:off x="347663" y="1100138"/>
            <a:ext cx="8207375" cy="30908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9"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0"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3"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1025509089"/>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2-cols">
    <p:spTree>
      <p:nvGrpSpPr>
        <p:cNvPr id="1" name=""/>
        <p:cNvGrpSpPr/>
        <p:nvPr/>
      </p:nvGrpSpPr>
      <p:grpSpPr>
        <a:xfrm>
          <a:off x="0" y="0"/>
          <a:ext cx="0" cy="0"/>
        </a:xfrm>
      </p:grpSpPr>
      <p:sp>
        <p:nvSpPr>
          <p:cNvPr id="11" name="column_text1"/>
          <p:cNvSpPr>
            <a:spLocks noGrp="1"/>
          </p:cNvSpPr>
          <p:nvPr>
            <p:ph type="body" sz="quarter" idx="11"/>
          </p:nvPr>
        </p:nvSpPr>
        <p:spPr>
          <a:xfrm>
            <a:off x="347664" y="1100140"/>
            <a:ext cx="3690937" cy="3084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2" name="column_text2"/>
          <p:cNvSpPr>
            <a:spLocks noGrp="1"/>
          </p:cNvSpPr>
          <p:nvPr>
            <p:ph type="body" sz="quarter" idx="13"/>
          </p:nvPr>
        </p:nvSpPr>
        <p:spPr>
          <a:xfrm>
            <a:off x="4475167" y="1103313"/>
            <a:ext cx="3690937" cy="3084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8"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3"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4"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658451858"/>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
    <p:spTree>
      <p:nvGrpSpPr>
        <p:cNvPr id="1" name=""/>
        <p:cNvGrpSpPr/>
        <p:nvPr/>
      </p:nvGrpSpPr>
      <p:grpSpPr>
        <a:xfrm>
          <a:off x="0" y="0"/>
          <a:ext cx="0" cy="0"/>
        </a:xfrm>
      </p:grpSpPr>
      <p:sp>
        <p:nvSpPr>
          <p:cNvPr id="10"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5"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844223862"/>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
    <p:spTree>
      <p:nvGrpSpPr>
        <p:cNvPr id="1" name=""/>
        <p:cNvGrpSpPr/>
        <p:nvPr/>
      </p:nvGrpSpPr>
      <p:grpSpPr>
        <a:xfrm>
          <a:off x="0" y="0"/>
          <a:ext cx="0" cy="0"/>
        </a:xfrm>
      </p:grpSpPr>
      <p:pic>
        <p:nvPicPr>
          <p:cNvPr id="8" name="number1"/>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828675" y="1655763"/>
            <a:ext cx="17272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number2" descr="CM_PPT_Numbers_02.emf"/>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55988" y="1655763"/>
            <a:ext cx="2212975"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number3" descr="CM_PPT_Numbers_03.emf"/>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354763" y="1655763"/>
            <a:ext cx="2179637"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1829732930"/>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no-text">
    <p:spTree>
      <p:nvGrpSpPr>
        <p:cNvPr id="1" name=""/>
        <p:cNvGrpSpPr/>
        <p:nvPr/>
      </p:nvGrpSpPr>
      <p:grpSpPr>
        <a:xfrm>
          <a:off x="0" y="0"/>
          <a:ext cx="0" cy="0"/>
        </a:xfrm>
      </p:grpSpPr>
      <p:pic>
        <p:nvPicPr>
          <p:cNvPr id="8" name="number1"/>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828675" y="1655763"/>
            <a:ext cx="17272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number2" descr="CM_PPT_Numbers_02.emf"/>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55988" y="1655763"/>
            <a:ext cx="2212975"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number3" descr="CM_PPT_Numbers_03.emf"/>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354763" y="1655763"/>
            <a:ext cx="2179637"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094824601"/>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image">
    <p:spTree>
      <p:nvGrpSpPr>
        <p:cNvPr id="1" name=""/>
        <p:cNvGrpSpPr/>
        <p:nvPr/>
      </p:nvGrpSpPr>
      <p:grpSpPr>
        <a:xfrm>
          <a:off x="0" y="0"/>
          <a:ext cx="0" cy="0"/>
        </a:xfrm>
      </p:grpSpPr>
      <p:pic>
        <p:nvPicPr>
          <p:cNvPr id="8" name="number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171" y="1655763"/>
            <a:ext cx="1724207" cy="1555750"/>
          </a:xfrm>
          <a:prstGeom prst="rect">
            <a:avLst/>
          </a:prstGeom>
          <a:blipFill rotWithShape="1">
            <a:blip r:embed="rId1"/>
            <a:stretch>
              <a:fillRect/>
            </a:stretch>
          </a:blipFill>
          <a:ln>
            <a:noFill/>
          </a:ln>
        </p:spPr>
      </p:pic>
      <p:pic>
        <p:nvPicPr>
          <p:cNvPr id="9" name="number2"/>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3456939" y="1655763"/>
            <a:ext cx="2211073" cy="1563687"/>
          </a:xfrm>
          <a:prstGeom prst="rect">
            <a:avLst/>
          </a:prstGeom>
          <a:blipFill rotWithShape="1">
            <a:blip r:embed="rId3"/>
            <a:stretch>
              <a:fillRect/>
            </a:stretch>
          </a:blipFill>
          <a:ln>
            <a:noFill/>
          </a:ln>
        </p:spPr>
      </p:pic>
      <p:pic>
        <p:nvPicPr>
          <p:cNvPr id="10" name="number3"/>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6358964" y="1655763"/>
            <a:ext cx="2171234" cy="1563687"/>
          </a:xfrm>
          <a:prstGeom prst="rect">
            <a:avLst/>
          </a:prstGeom>
          <a:blipFill rotWithShape="1">
            <a:blip r:embed="rId5"/>
            <a:stretch>
              <a:fillRect/>
            </a:stretch>
          </a:blipFill>
          <a:ln>
            <a:noFill/>
          </a:ln>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FFFFF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solidFill>
                  <a:schemeClr val="bg1"/>
                </a:solidFill>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586335164"/>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no-text-image">
    <p:spTree>
      <p:nvGrpSpPr>
        <p:cNvPr id="1" name=""/>
        <p:cNvGrpSpPr/>
        <p:nvPr/>
      </p:nvGrpSpPr>
      <p:grpSpPr>
        <a:xfrm>
          <a:off x="0" y="0"/>
          <a:ext cx="0" cy="0"/>
        </a:xfrm>
      </p:grpSpPr>
      <p:pic>
        <p:nvPicPr>
          <p:cNvPr id="8" name="number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171" y="1655763"/>
            <a:ext cx="1724207" cy="1555750"/>
          </a:xfrm>
          <a:prstGeom prst="rect">
            <a:avLst/>
          </a:prstGeom>
          <a:blipFill rotWithShape="1">
            <a:blip r:embed="rId1"/>
            <a:stretch>
              <a:fillRect/>
            </a:stretch>
          </a:blipFill>
          <a:ln>
            <a:noFill/>
          </a:ln>
        </p:spPr>
      </p:pic>
      <p:pic>
        <p:nvPicPr>
          <p:cNvPr id="9" name="number2"/>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3456939" y="1655763"/>
            <a:ext cx="2211073" cy="1563687"/>
          </a:xfrm>
          <a:prstGeom prst="rect">
            <a:avLst/>
          </a:prstGeom>
          <a:blipFill rotWithShape="1">
            <a:blip r:embed="rId3"/>
            <a:stretch>
              <a:fillRect/>
            </a:stretch>
          </a:blipFill>
          <a:ln>
            <a:noFill/>
          </a:ln>
        </p:spPr>
      </p:pic>
      <p:pic>
        <p:nvPicPr>
          <p:cNvPr id="10" name="number3"/>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6358964" y="1655763"/>
            <a:ext cx="2171234" cy="1563687"/>
          </a:xfrm>
          <a:prstGeom prst="rect">
            <a:avLst/>
          </a:prstGeom>
          <a:blipFill rotWithShape="1">
            <a:blip r:embed="rId5"/>
            <a:stretch>
              <a:fillRect/>
            </a:stretch>
          </a:blipFill>
          <a:ln>
            <a:noFill/>
          </a:ln>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FFFFF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solidFill>
                  <a:schemeClr val="bg1"/>
                </a:solidFill>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096328808"/>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media-right">
    <p:spTree>
      <p:nvGrpSpPr>
        <p:cNvPr id="1" name=""/>
        <p:cNvGrpSpPr/>
        <p:nvPr/>
      </p:nvGrpSpPr>
      <p:grpSpPr>
        <a:xfrm>
          <a:off x="0" y="0"/>
          <a:ext cx="0" cy="0"/>
        </a:xfrm>
      </p:grpSpPr>
      <p:sp>
        <p:nvSpPr>
          <p:cNvPr id="8" name="image_border"/>
          <p:cNvSpPr>
            <a:spLocks noChangeArrowheads="1"/>
          </p:cNvSpPr>
          <p:nvPr/>
        </p:nvSpPr>
        <p:spPr bwMode="auto">
          <a:xfrm>
            <a:off x="6159500" y="11525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47665"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media_caption"/>
          <p:cNvSpPr>
            <a:spLocks noGrp="1"/>
          </p:cNvSpPr>
          <p:nvPr>
            <p:ph type="body" sz="quarter" idx="14"/>
          </p:nvPr>
        </p:nvSpPr>
        <p:spPr>
          <a:xfrm>
            <a:off x="6157168" y="3755822"/>
            <a:ext cx="2602964"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5" name="callout_image"/>
          <p:cNvSpPr>
            <a:spLocks noGrp="1"/>
          </p:cNvSpPr>
          <p:nvPr>
            <p:ph type="pic" sz="quarter" idx="15"/>
          </p:nvPr>
        </p:nvSpPr>
        <p:spPr>
          <a:xfrm>
            <a:off x="6156325" y="1150940"/>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2"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3"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1385703576"/>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media-left">
    <p:spTree>
      <p:nvGrpSpPr>
        <p:cNvPr id="1" name=""/>
        <p:cNvGrpSpPr/>
        <p:nvPr/>
      </p:nvGrpSpPr>
      <p:grpSpPr>
        <a:xfrm>
          <a:off x="0" y="0"/>
          <a:ext cx="0" cy="0"/>
        </a:xfrm>
      </p:grpSpPr>
      <p:sp>
        <p:nvSpPr>
          <p:cNvPr id="8" name="image_border"/>
          <p:cNvSpPr>
            <a:spLocks noChangeArrowheads="1"/>
          </p:cNvSpPr>
          <p:nvPr/>
        </p:nvSpPr>
        <p:spPr bwMode="auto">
          <a:xfrm>
            <a:off x="349200" y="1162050"/>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8" name="media_caption"/>
          <p:cNvSpPr>
            <a:spLocks noGrp="1"/>
          </p:cNvSpPr>
          <p:nvPr>
            <p:ph type="body" sz="quarter" idx="14"/>
          </p:nvPr>
        </p:nvSpPr>
        <p:spPr>
          <a:xfrm>
            <a:off x="349200" y="3759974"/>
            <a:ext cx="2602964"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2" name="text"/>
          <p:cNvSpPr>
            <a:spLocks noGrp="1"/>
          </p:cNvSpPr>
          <p:nvPr>
            <p:ph type="body" sz="quarter" idx="11"/>
          </p:nvPr>
        </p:nvSpPr>
        <p:spPr>
          <a:xfrm>
            <a:off x="3332163"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9" name="callout_image"/>
          <p:cNvSpPr>
            <a:spLocks noGrp="1"/>
          </p:cNvSpPr>
          <p:nvPr>
            <p:ph type="pic" sz="quarter" idx="15"/>
          </p:nvPr>
        </p:nvSpPr>
        <p:spPr>
          <a:xfrm>
            <a:off x="349200" y="1155092"/>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663478771"/>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half-right">
    <p:spTree>
      <p:nvGrpSpPr>
        <p:cNvPr id="1" name=""/>
        <p:cNvGrpSpPr/>
        <p:nvPr/>
      </p:nvGrpSpPr>
      <p:grpSpPr>
        <a:xfrm>
          <a:off x="0" y="0"/>
          <a:ext cx="0" cy="0"/>
        </a:xfrm>
      </p:grpSpPr>
      <p:sp>
        <p:nvSpPr>
          <p:cNvPr id="8" name="image_border"/>
          <p:cNvSpPr/>
          <p:nvPr/>
        </p:nvSpPr>
        <p:spPr>
          <a:xfrm>
            <a:off x="4559300" y="1112838"/>
            <a:ext cx="4211638" cy="289560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1" name="text"/>
          <p:cNvSpPr>
            <a:spLocks noGrp="1"/>
          </p:cNvSpPr>
          <p:nvPr>
            <p:ph type="body" sz="quarter" idx="11"/>
          </p:nvPr>
        </p:nvSpPr>
        <p:spPr>
          <a:xfrm>
            <a:off x="347664" y="1087438"/>
            <a:ext cx="3767136" cy="321024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5" name="media_caption"/>
          <p:cNvSpPr>
            <a:spLocks noGrp="1"/>
          </p:cNvSpPr>
          <p:nvPr>
            <p:ph type="body" sz="quarter" idx="14"/>
          </p:nvPr>
        </p:nvSpPr>
        <p:spPr>
          <a:xfrm>
            <a:off x="4559843" y="4011910"/>
            <a:ext cx="4211624"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6" name="callout_image"/>
          <p:cNvSpPr>
            <a:spLocks noGrp="1" noChangeAspect="1"/>
          </p:cNvSpPr>
          <p:nvPr>
            <p:ph sz="quarter" idx="13"/>
          </p:nvPr>
        </p:nvSpPr>
        <p:spPr>
          <a:xfrm>
            <a:off x="4567181" y="1119191"/>
            <a:ext cx="4203758" cy="2888931"/>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7"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3" name="callout_social"/>
          <p:cNvSpPr>
            <a:spLocks noGrp="1"/>
          </p:cNvSpPr>
          <p:nvPr>
            <p:ph type="body" sz="quarter" idx="17"/>
          </p:nvPr>
        </p:nvSpPr>
        <p:spPr>
          <a:xfrm>
            <a:off x="4566652" y="1119191"/>
            <a:ext cx="4211623" cy="288893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2750931671"/>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half-left">
    <p:spTree>
      <p:nvGrpSpPr>
        <p:cNvPr id="1" name=""/>
        <p:cNvGrpSpPr/>
        <p:nvPr/>
      </p:nvGrpSpPr>
      <p:grpSpPr>
        <a:xfrm>
          <a:off x="0" y="0"/>
          <a:ext cx="0" cy="0"/>
        </a:xfrm>
      </p:grpSpPr>
      <p:sp>
        <p:nvSpPr>
          <p:cNvPr id="8" name="image_border"/>
          <p:cNvSpPr/>
          <p:nvPr/>
        </p:nvSpPr>
        <p:spPr>
          <a:xfrm>
            <a:off x="333375" y="1112838"/>
            <a:ext cx="4211638" cy="289560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0" name="callout_image"/>
          <p:cNvSpPr>
            <a:spLocks noGrp="1" noChangeAspect="1"/>
          </p:cNvSpPr>
          <p:nvPr>
            <p:ph sz="quarter" idx="13"/>
          </p:nvPr>
        </p:nvSpPr>
        <p:spPr>
          <a:xfrm>
            <a:off x="340713" y="1119191"/>
            <a:ext cx="4203758" cy="2888931"/>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9" name="text"/>
          <p:cNvSpPr>
            <a:spLocks noGrp="1"/>
          </p:cNvSpPr>
          <p:nvPr>
            <p:ph type="body" sz="quarter" idx="11"/>
          </p:nvPr>
        </p:nvSpPr>
        <p:spPr>
          <a:xfrm>
            <a:off x="4999673" y="1087438"/>
            <a:ext cx="3767136" cy="321024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4" name="media_caption"/>
          <p:cNvSpPr>
            <a:spLocks noGrp="1"/>
          </p:cNvSpPr>
          <p:nvPr>
            <p:ph type="body" sz="quarter" idx="14"/>
          </p:nvPr>
        </p:nvSpPr>
        <p:spPr>
          <a:xfrm>
            <a:off x="323528" y="4011910"/>
            <a:ext cx="4211624" cy="400050"/>
          </a:xfrm>
          <a:prstGeom prst="rect">
            <a:avLst/>
          </a:prstGeom>
        </p:spPr>
        <p:txBody>
          <a:bodyPr lIns="0" tIns="4680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7" name="callout_social"/>
          <p:cNvSpPr>
            <a:spLocks noGrp="1"/>
          </p:cNvSpPr>
          <p:nvPr>
            <p:ph type="body" sz="quarter" idx="17"/>
          </p:nvPr>
        </p:nvSpPr>
        <p:spPr>
          <a:xfrm>
            <a:off x="322986" y="1125544"/>
            <a:ext cx="4211623" cy="288893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3426641602"/>
      </p:ext>
    </p:extLst>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two-third-right">
    <p:spTree>
      <p:nvGrpSpPr>
        <p:cNvPr id="1" name=""/>
        <p:cNvGrpSpPr/>
        <p:nvPr/>
      </p:nvGrpSpPr>
      <p:grpSpPr>
        <a:xfrm>
          <a:off x="0" y="0"/>
          <a:ext cx="0" cy="0"/>
        </a:xfrm>
      </p:grpSpPr>
      <p:sp>
        <p:nvSpPr>
          <p:cNvPr id="8" name="image_border"/>
          <p:cNvSpPr>
            <a:spLocks noChangeArrowheads="1"/>
          </p:cNvSpPr>
          <p:nvPr/>
        </p:nvSpPr>
        <p:spPr bwMode="auto">
          <a:xfrm>
            <a:off x="3492500" y="1138238"/>
            <a:ext cx="5272088" cy="265747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47666" y="1100138"/>
            <a:ext cx="2497135" cy="29257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5" name="callout_image"/>
          <p:cNvSpPr>
            <a:spLocks noGrp="1"/>
          </p:cNvSpPr>
          <p:nvPr>
            <p:ph sz="quarter" idx="13"/>
          </p:nvPr>
        </p:nvSpPr>
        <p:spPr>
          <a:xfrm>
            <a:off x="3491880" y="1138238"/>
            <a:ext cx="5271121" cy="2657475"/>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3" name="media_caption"/>
          <p:cNvSpPr>
            <a:spLocks noGrp="1"/>
          </p:cNvSpPr>
          <p:nvPr>
            <p:ph type="body" sz="quarter" idx="14"/>
          </p:nvPr>
        </p:nvSpPr>
        <p:spPr>
          <a:xfrm>
            <a:off x="3491880" y="3795713"/>
            <a:ext cx="5272738"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4" name="callout_social"/>
          <p:cNvSpPr>
            <a:spLocks noGrp="1"/>
          </p:cNvSpPr>
          <p:nvPr>
            <p:ph type="body" sz="quarter" idx="17"/>
          </p:nvPr>
        </p:nvSpPr>
        <p:spPr>
          <a:xfrm>
            <a:off x="3491880" y="1138238"/>
            <a:ext cx="5271121" cy="265747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804255668"/>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two-third-left">
    <p:spTree>
      <p:nvGrpSpPr>
        <p:cNvPr id="1" name=""/>
        <p:cNvGrpSpPr/>
        <p:nvPr/>
      </p:nvGrpSpPr>
      <p:grpSpPr>
        <a:xfrm>
          <a:off x="0" y="0"/>
          <a:ext cx="0" cy="0"/>
        </a:xfrm>
      </p:grpSpPr>
      <p:sp>
        <p:nvSpPr>
          <p:cNvPr id="8" name="image_border"/>
          <p:cNvSpPr>
            <a:spLocks noChangeArrowheads="1"/>
          </p:cNvSpPr>
          <p:nvPr/>
        </p:nvSpPr>
        <p:spPr bwMode="auto">
          <a:xfrm>
            <a:off x="342900" y="1147763"/>
            <a:ext cx="5308600" cy="2647950"/>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3" name="callout_image"/>
          <p:cNvSpPr>
            <a:spLocks noGrp="1"/>
          </p:cNvSpPr>
          <p:nvPr>
            <p:ph sz="quarter" idx="13"/>
          </p:nvPr>
        </p:nvSpPr>
        <p:spPr>
          <a:xfrm>
            <a:off x="349200" y="1138238"/>
            <a:ext cx="5328592" cy="2657475"/>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6" name="text"/>
          <p:cNvSpPr>
            <a:spLocks noGrp="1"/>
          </p:cNvSpPr>
          <p:nvPr>
            <p:ph type="body" sz="quarter" idx="11"/>
          </p:nvPr>
        </p:nvSpPr>
        <p:spPr>
          <a:xfrm>
            <a:off x="6057906" y="1100138"/>
            <a:ext cx="2497135" cy="29257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media_caption"/>
          <p:cNvSpPr>
            <a:spLocks noGrp="1"/>
          </p:cNvSpPr>
          <p:nvPr>
            <p:ph type="body" sz="quarter" idx="14"/>
          </p:nvPr>
        </p:nvSpPr>
        <p:spPr>
          <a:xfrm>
            <a:off x="349200" y="3828455"/>
            <a:ext cx="5313578"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5" name="callout_social"/>
          <p:cNvSpPr>
            <a:spLocks noGrp="1"/>
          </p:cNvSpPr>
          <p:nvPr>
            <p:ph type="body" sz="quarter" idx="17"/>
          </p:nvPr>
        </p:nvSpPr>
        <p:spPr>
          <a:xfrm>
            <a:off x="364671" y="1138237"/>
            <a:ext cx="5271121" cy="265747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571369183"/>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nfographic">
    <p:spTree>
      <p:nvGrpSpPr>
        <p:cNvPr id="1" name=""/>
        <p:cNvGrpSpPr/>
        <p:nvPr/>
      </p:nvGrpSpPr>
      <p:grpSpPr>
        <a:xfrm>
          <a:off x="0" y="0"/>
          <a:ext cx="0" cy="0"/>
        </a:xfrm>
      </p:grpSpPr>
      <p:sp>
        <p:nvSpPr>
          <p:cNvPr id="7" name="Rectangle 6"/>
          <p:cNvSpPr/>
          <p:nvPr/>
        </p:nvSpPr>
        <p:spPr>
          <a:xfrm>
            <a:off x="347663" y="1563688"/>
            <a:ext cx="6896100" cy="2784475"/>
          </a:xfrm>
          <a:prstGeom prst="rect">
            <a:avLst/>
          </a:prstGeom>
          <a:noFill/>
          <a:ln w="3175" cmpd="sng">
            <a:solidFill>
              <a:schemeClr val="bg1">
                <a:lumMod val="75000"/>
                <a:alpha val="30000"/>
              </a:scheme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stStyle>
          <a:p>
            <a:pPr algn="ctr" fontAlgn="auto">
              <a:spcBef>
                <a:spcPct val="0"/>
              </a:spcBef>
              <a:spcAft>
                <a:spcPct val="0"/>
              </a:spcAft>
              <a:defRPr/>
            </a:pPr>
            <a:endParaRPr lang="en-US" sz="1800">
              <a:latin typeface="Trebuchet MS"/>
              <a:ea typeface="Trebuchet MS"/>
              <a:cs typeface="Trebuchet MS"/>
            </a:endParaRPr>
          </a:p>
        </p:txBody>
      </p:sp>
      <p:sp>
        <p:nvSpPr>
          <p:cNvPr id="11" name="stat_context"/>
          <p:cNvSpPr>
            <a:spLocks noGrp="1"/>
          </p:cNvSpPr>
          <p:nvPr>
            <p:ph type="body" sz="quarter" idx="11"/>
          </p:nvPr>
        </p:nvSpPr>
        <p:spPr>
          <a:xfrm>
            <a:off x="357014" y="1100140"/>
            <a:ext cx="8198024" cy="370670"/>
          </a:xfrm>
          <a:prstGeom prst="rect">
            <a:avLst/>
          </a:prstGeom>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200" baseline="0">
                <a:latin typeface="Trebuchet MS"/>
                <a:cs typeface="Trebuchet MS"/>
              </a:defRPr>
            </a:lvl1pPr>
            <a:lvl2pPr>
              <a:defRPr>
                <a:latin typeface="Trebuchet MS"/>
                <a:ea typeface="Trebuchet MS"/>
                <a:cs typeface="Trebuchet MS"/>
              </a:defRPr>
            </a:lvl2pPr>
            <a:lvl3pPr>
              <a:defRPr>
                <a:latin typeface="Trebuchet MS"/>
                <a:ea typeface="Trebuchet MS"/>
                <a:cs typeface="Trebuchet MS"/>
              </a:defRPr>
            </a:lvl3pPr>
            <a:lvl4pPr>
              <a:defRPr>
                <a:latin typeface="Trebuchet MS"/>
                <a:ea typeface="Trebuchet MS"/>
                <a:cs typeface="Trebuchet MS"/>
              </a:defRPr>
            </a:lvl4pPr>
          </a:lstStyle>
          <a:p>
            <a:pPr lvl="0"/>
            <a:r>
              <a:rPr lang="en-US" altLang="zh-CN" smtClean="0"/>
              <a:t>Edit Master text styles</a:t>
            </a:r>
          </a:p>
          <a:p>
            <a:pPr lvl="1"/>
            <a:r>
              <a:rPr lang="en-US" altLang="zh-CN" smtClean="0"/>
              <a:t>Second level</a:t>
            </a:r>
          </a:p>
          <a:p>
            <a:pPr lvl="2"/>
            <a:r>
              <a:rPr lang="en-US" altLang="zh-CN" smtClean="0"/>
              <a:t>Third level</a:t>
            </a:r>
          </a:p>
          <a:p>
            <a:pPr lvl="3"/>
            <a:r>
              <a:rPr lang="en-US" altLang="zh-CN" smtClean="0"/>
              <a:t>Fourth level</a:t>
            </a:r>
          </a:p>
        </p:txBody>
      </p:sp>
      <p:sp>
        <p:nvSpPr>
          <p:cNvPr id="8" name="infographic"/>
          <p:cNvSpPr>
            <a:spLocks noGrp="1"/>
          </p:cNvSpPr>
          <p:nvPr>
            <p:ph sz="quarter" idx="13"/>
          </p:nvPr>
        </p:nvSpPr>
        <p:spPr>
          <a:xfrm>
            <a:off x="347662" y="1563638"/>
            <a:ext cx="6912000" cy="2779762"/>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2" name="callout_social"/>
          <p:cNvSpPr>
            <a:spLocks noGrp="1"/>
          </p:cNvSpPr>
          <p:nvPr>
            <p:ph type="body" sz="quarter" idx="18"/>
          </p:nvPr>
        </p:nvSpPr>
        <p:spPr>
          <a:xfrm>
            <a:off x="331764" y="1577693"/>
            <a:ext cx="6927898" cy="2765707"/>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041762463"/>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nfographic-chart">
    <p:spTree>
      <p:nvGrpSpPr>
        <p:cNvPr id="1" name=""/>
        <p:cNvGrpSpPr/>
        <p:nvPr/>
      </p:nvGrpSpPr>
      <p:grpSpPr>
        <a:xfrm>
          <a:off x="0" y="0"/>
          <a:ext cx="0" cy="0"/>
        </a:xfrm>
      </p:grpSpPr>
      <p:sp>
        <p:nvSpPr>
          <p:cNvPr id="7" name="Rectangle"/>
          <p:cNvSpPr>
            <a:spLocks noChangeArrowheads="1"/>
          </p:cNvSpPr>
          <p:nvPr/>
        </p:nvSpPr>
        <p:spPr bwMode="auto">
          <a:xfrm>
            <a:off x="347663" y="1563688"/>
            <a:ext cx="8366125" cy="2784475"/>
          </a:xfrm>
          <a:prstGeom prst="rect">
            <a:avLst/>
          </a:prstGeom>
          <a:noFill/>
          <a:ln w="19050">
            <a:solidFill>
              <a:srgbClr val="CACACA">
                <a:alpha val="30196"/>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endParaRPr lang="en-US" altLang="en-US" sz="1800">
              <a:latin typeface="Trebuchet MS"/>
              <a:cs typeface="Trebuchet MS"/>
            </a:endParaRPr>
          </a:p>
        </p:txBody>
      </p:sp>
      <p:sp>
        <p:nvSpPr>
          <p:cNvPr id="11" name="stat_context"/>
          <p:cNvSpPr>
            <a:spLocks noGrp="1"/>
          </p:cNvSpPr>
          <p:nvPr>
            <p:ph type="body" sz="quarter" idx="11"/>
          </p:nvPr>
        </p:nvSpPr>
        <p:spPr>
          <a:xfrm>
            <a:off x="357014" y="1100140"/>
            <a:ext cx="8198024" cy="370670"/>
          </a:xfrm>
          <a:prstGeom prst="rect">
            <a:avLst/>
          </a:prstGeom>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200" baseline="0">
                <a:latin typeface="Trebuchet MS"/>
                <a:cs typeface="Trebuchet MS"/>
              </a:defRPr>
            </a:lvl1pPr>
            <a:lvl2pPr>
              <a:defRPr>
                <a:latin typeface="Trebuchet MS"/>
                <a:ea typeface="Trebuchet MS"/>
                <a:cs typeface="Trebuchet MS"/>
              </a:defRPr>
            </a:lvl2pPr>
            <a:lvl3pPr>
              <a:defRPr>
                <a:latin typeface="Trebuchet MS"/>
                <a:ea typeface="Trebuchet MS"/>
                <a:cs typeface="Trebuchet MS"/>
              </a:defRPr>
            </a:lvl3pPr>
            <a:lvl4pPr>
              <a:defRPr>
                <a:latin typeface="Trebuchet MS"/>
                <a:ea typeface="Trebuchet MS"/>
                <a:cs typeface="Trebuchet MS"/>
              </a:defRPr>
            </a:lvl4pPr>
          </a:lstStyle>
          <a:p>
            <a:pPr lvl="0"/>
            <a:r>
              <a:rPr lang="en-US" altLang="zh-CN" smtClean="0"/>
              <a:t>Edit Master text styles</a:t>
            </a:r>
          </a:p>
          <a:p>
            <a:pPr lvl="1"/>
            <a:r>
              <a:rPr lang="en-US" altLang="zh-CN" smtClean="0"/>
              <a:t>Second level</a:t>
            </a:r>
          </a:p>
          <a:p>
            <a:pPr lvl="2"/>
            <a:r>
              <a:rPr lang="en-US" altLang="zh-CN" smtClean="0"/>
              <a:t>Third level</a:t>
            </a:r>
          </a:p>
          <a:p>
            <a:pPr lvl="3"/>
            <a:r>
              <a:rPr lang="en-US" altLang="zh-CN" smtClean="0"/>
              <a:t>Fourth level</a:t>
            </a:r>
          </a:p>
        </p:txBody>
      </p:sp>
      <p:sp>
        <p:nvSpPr>
          <p:cNvPr id="15" name="infographic"/>
          <p:cNvSpPr>
            <a:spLocks noGrp="1"/>
          </p:cNvSpPr>
          <p:nvPr>
            <p:ph sz="quarter" idx="13"/>
          </p:nvPr>
        </p:nvSpPr>
        <p:spPr>
          <a:xfrm>
            <a:off x="347663" y="1563638"/>
            <a:ext cx="8352000" cy="2779762"/>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9"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94497249"/>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nfographic-expanded">
    <p:spTree>
      <p:nvGrpSpPr>
        <p:cNvPr id="1" name=""/>
        <p:cNvGrpSpPr/>
        <p:nvPr/>
      </p:nvGrpSpPr>
      <p:grpSpPr>
        <a:xfrm>
          <a:off x="0" y="0"/>
          <a:ext cx="0" cy="0"/>
        </a:xfrm>
      </p:grpSpPr>
      <p:sp>
        <p:nvSpPr>
          <p:cNvPr id="8" name="infographic"/>
          <p:cNvSpPr>
            <a:spLocks noGrp="1" noChangeAspect="1"/>
          </p:cNvSpPr>
          <p:nvPr>
            <p:ph sz="quarter" idx="13"/>
          </p:nvPr>
        </p:nvSpPr>
        <p:spPr>
          <a:xfrm>
            <a:off x="347662" y="1114799"/>
            <a:ext cx="8352000" cy="3209845"/>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2"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3"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4"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0" name="callout_social"/>
          <p:cNvSpPr>
            <a:spLocks noGrp="1"/>
          </p:cNvSpPr>
          <p:nvPr>
            <p:ph type="body" sz="quarter" idx="18"/>
          </p:nvPr>
        </p:nvSpPr>
        <p:spPr>
          <a:xfrm>
            <a:off x="347662" y="1114799"/>
            <a:ext cx="8352000" cy="320984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640098241"/>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product-wall-analyst-future">
    <p:spTree>
      <p:nvGrpSpPr>
        <p:cNvPr id="1" name=""/>
        <p:cNvGrpSpPr/>
        <p:nvPr/>
      </p:nvGrpSpPr>
      <p:grpSpPr>
        <a:xfrm>
          <a:off x="0" y="0"/>
          <a:ext cx="0" cy="0"/>
        </a:xfrm>
      </p:grpSpPr>
      <p:sp>
        <p:nvSpPr>
          <p:cNvPr id="12" name="border1"/>
          <p:cNvSpPr>
            <a:spLocks noChangeAspect="1" noChangeArrowheads="1"/>
          </p:cNvSpPr>
          <p:nvPr/>
        </p:nvSpPr>
        <p:spPr bwMode="auto">
          <a:xfrm>
            <a:off x="346075"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3" name="border2"/>
          <p:cNvSpPr>
            <a:spLocks noChangeAspect="1" noChangeArrowheads="1"/>
          </p:cNvSpPr>
          <p:nvPr/>
        </p:nvSpPr>
        <p:spPr bwMode="auto">
          <a:xfrm>
            <a:off x="3238500"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a:latin typeface="Trebuchet MS"/>
              <a:cs typeface="Trebuchet MS"/>
            </a:endParaRPr>
          </a:p>
        </p:txBody>
      </p:sp>
      <p:sp>
        <p:nvSpPr>
          <p:cNvPr id="14" name="border3"/>
          <p:cNvSpPr>
            <a:spLocks noChangeAspect="1" noChangeArrowheads="1"/>
          </p:cNvSpPr>
          <p:nvPr/>
        </p:nvSpPr>
        <p:spPr bwMode="auto">
          <a:xfrm>
            <a:off x="6115050"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32" name="product_image2"/>
          <p:cNvSpPr>
            <a:spLocks noGrp="1" noChangeAspect="1"/>
          </p:cNvSpPr>
          <p:nvPr>
            <p:ph type="pic" sz="quarter" idx="16"/>
          </p:nvPr>
        </p:nvSpPr>
        <p:spPr>
          <a:xfrm>
            <a:off x="3240089" y="1743814"/>
            <a:ext cx="1406573" cy="1404000"/>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6" name="product_image1"/>
          <p:cNvSpPr>
            <a:spLocks noGrp="1" noChangeAspect="1"/>
          </p:cNvSpPr>
          <p:nvPr>
            <p:ph type="pic" sz="quarter" idx="15"/>
          </p:nvPr>
        </p:nvSpPr>
        <p:spPr>
          <a:xfrm>
            <a:off x="347664" y="1743814"/>
            <a:ext cx="1406573" cy="1404000"/>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8" name="product_image3"/>
          <p:cNvSpPr>
            <a:spLocks noGrp="1" noChangeAspect="1"/>
          </p:cNvSpPr>
          <p:nvPr>
            <p:ph type="pic" sz="quarter" idx="17"/>
          </p:nvPr>
        </p:nvSpPr>
        <p:spPr>
          <a:xfrm>
            <a:off x="6116639" y="1743814"/>
            <a:ext cx="1406573" cy="1404000"/>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21" name="stat_context"/>
          <p:cNvSpPr>
            <a:spLocks noGrp="1"/>
          </p:cNvSpPr>
          <p:nvPr>
            <p:ph type="body" sz="quarter" idx="11"/>
          </p:nvPr>
        </p:nvSpPr>
        <p:spPr>
          <a:xfrm>
            <a:off x="347662" y="1100141"/>
            <a:ext cx="8207375" cy="43656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25" name="product_description1"/>
          <p:cNvSpPr>
            <a:spLocks noGrp="1"/>
          </p:cNvSpPr>
          <p:nvPr>
            <p:ph type="body" sz="quarter" idx="20"/>
          </p:nvPr>
        </p:nvSpPr>
        <p:spPr>
          <a:xfrm>
            <a:off x="347663"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28" name="product_description2"/>
          <p:cNvSpPr>
            <a:spLocks noGrp="1"/>
          </p:cNvSpPr>
          <p:nvPr>
            <p:ph type="body" sz="quarter" idx="13"/>
          </p:nvPr>
        </p:nvSpPr>
        <p:spPr>
          <a:xfrm>
            <a:off x="3233738"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29" name="product_description3"/>
          <p:cNvSpPr>
            <a:spLocks noGrp="1"/>
          </p:cNvSpPr>
          <p:nvPr>
            <p:ph type="body" sz="quarter" idx="14"/>
          </p:nvPr>
        </p:nvSpPr>
        <p:spPr>
          <a:xfrm>
            <a:off x="6110288"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7" name="go_to_button"/>
          <p:cNvSpPr>
            <a:spLocks noGrp="1"/>
          </p:cNvSpPr>
          <p:nvPr>
            <p:ph type="body" sz="quarter" idx="23"/>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9"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4"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022765801"/>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product-wall-analyst">
    <p:spTree>
      <p:nvGrpSpPr>
        <p:cNvPr id="1" name=""/>
        <p:cNvGrpSpPr/>
        <p:nvPr/>
      </p:nvGrpSpPr>
      <p:grpSpPr>
        <a:xfrm>
          <a:off x="0" y="0"/>
          <a:ext cx="0" cy="0"/>
        </a:xfrm>
      </p:grpSpPr>
      <p:sp>
        <p:nvSpPr>
          <p:cNvPr id="12" name="border1"/>
          <p:cNvSpPr>
            <a:spLocks noChangeAspect="1" noChangeArrowheads="1"/>
          </p:cNvSpPr>
          <p:nvPr/>
        </p:nvSpPr>
        <p:spPr bwMode="auto">
          <a:xfrm>
            <a:off x="346075" y="1131888"/>
            <a:ext cx="2019300" cy="201612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7" name="border2"/>
          <p:cNvSpPr>
            <a:spLocks noChangeAspect="1" noChangeArrowheads="1"/>
          </p:cNvSpPr>
          <p:nvPr/>
        </p:nvSpPr>
        <p:spPr bwMode="auto">
          <a:xfrm>
            <a:off x="3238500" y="1131888"/>
            <a:ext cx="2019300" cy="201612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a:latin typeface="Trebuchet MS"/>
              <a:cs typeface="Trebuchet MS"/>
            </a:endParaRPr>
          </a:p>
        </p:txBody>
      </p:sp>
      <p:sp>
        <p:nvSpPr>
          <p:cNvPr id="18" name="border3"/>
          <p:cNvSpPr>
            <a:spLocks noChangeAspect="1" noChangeArrowheads="1"/>
          </p:cNvSpPr>
          <p:nvPr/>
        </p:nvSpPr>
        <p:spPr bwMode="auto">
          <a:xfrm>
            <a:off x="6115050" y="1131888"/>
            <a:ext cx="2019300" cy="201612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product_image3"/>
          <p:cNvSpPr>
            <a:spLocks noGrp="1" noChangeAspect="1"/>
          </p:cNvSpPr>
          <p:nvPr>
            <p:ph type="pic" sz="quarter" idx="17"/>
          </p:nvPr>
        </p:nvSpPr>
        <p:spPr>
          <a:xfrm>
            <a:off x="6116639" y="1131590"/>
            <a:ext cx="2019919" cy="2016224"/>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3" name="product_image2"/>
          <p:cNvSpPr>
            <a:spLocks noGrp="1" noChangeAspect="1"/>
          </p:cNvSpPr>
          <p:nvPr>
            <p:ph type="pic" sz="quarter" idx="16"/>
          </p:nvPr>
        </p:nvSpPr>
        <p:spPr>
          <a:xfrm>
            <a:off x="3240089" y="1131590"/>
            <a:ext cx="2019919" cy="2016224"/>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0" name="product_image1"/>
          <p:cNvSpPr>
            <a:spLocks noGrp="1" noChangeAspect="1"/>
          </p:cNvSpPr>
          <p:nvPr>
            <p:ph type="pic" sz="quarter" idx="15"/>
          </p:nvPr>
        </p:nvSpPr>
        <p:spPr>
          <a:xfrm>
            <a:off x="347664" y="1131590"/>
            <a:ext cx="2019919" cy="2016224"/>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3" name="product_description1"/>
          <p:cNvSpPr>
            <a:spLocks noGrp="1"/>
          </p:cNvSpPr>
          <p:nvPr>
            <p:ph type="body" sz="quarter" idx="20"/>
          </p:nvPr>
        </p:nvSpPr>
        <p:spPr>
          <a:xfrm>
            <a:off x="347663"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4" name="product_description2"/>
          <p:cNvSpPr>
            <a:spLocks noGrp="1"/>
          </p:cNvSpPr>
          <p:nvPr>
            <p:ph type="body" sz="quarter" idx="13"/>
          </p:nvPr>
        </p:nvSpPr>
        <p:spPr>
          <a:xfrm>
            <a:off x="3233738"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5" name="product_description3"/>
          <p:cNvSpPr>
            <a:spLocks noGrp="1"/>
          </p:cNvSpPr>
          <p:nvPr>
            <p:ph type="body" sz="quarter" idx="14"/>
          </p:nvPr>
        </p:nvSpPr>
        <p:spPr>
          <a:xfrm>
            <a:off x="6110288" y="3219822"/>
            <a:ext cx="2603500" cy="1209600"/>
          </a:xfrm>
          <a:prstGeom prst="rect">
            <a:avLst/>
          </a:prstGeom>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000" baseline="0">
                <a:latin typeface="Trebuchet MS"/>
                <a:cs typeface="Trebuchet MS"/>
              </a:defRPr>
            </a:lvl1pPr>
          </a:lstStyle>
          <a:p>
            <a:pPr lvl="0"/>
            <a:r>
              <a:rPr lang="en-US" altLang="zh-CN" smtClean="0"/>
              <a:t>Edit Master text styles</a:t>
            </a:r>
          </a:p>
        </p:txBody>
      </p:sp>
      <p:sp>
        <p:nvSpPr>
          <p:cNvPr id="19" name="go_to_button"/>
          <p:cNvSpPr>
            <a:spLocks noGrp="1"/>
          </p:cNvSpPr>
          <p:nvPr>
            <p:ph type="body" sz="quarter" idx="23"/>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0"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1"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831184257"/>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stat-right">
    <p:spTree>
      <p:nvGrpSpPr>
        <p:cNvPr id="1" name=""/>
        <p:cNvGrpSpPr/>
        <p:nvPr/>
      </p:nvGrpSpPr>
      <p:grpSpPr>
        <a:xfrm>
          <a:off x="0" y="0"/>
          <a:ext cx="0" cy="0"/>
        </a:xfrm>
      </p:grpSpPr>
      <p:sp>
        <p:nvSpPr>
          <p:cNvPr id="9" name="Rectangle"/>
          <p:cNvSpPr>
            <a:spLocks noChangeArrowheads="1"/>
          </p:cNvSpPr>
          <p:nvPr/>
        </p:nvSpPr>
        <p:spPr bwMode="auto">
          <a:xfrm>
            <a:off x="6156325" y="113188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4" name="stat_title1"/>
          <p:cNvSpPr>
            <a:spLocks noGrp="1"/>
          </p:cNvSpPr>
          <p:nvPr>
            <p:ph type="body" sz="quarter" idx="13"/>
          </p:nvPr>
        </p:nvSpPr>
        <p:spPr>
          <a:xfrm>
            <a:off x="6240463" y="1214438"/>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16" name="stat1"/>
          <p:cNvSpPr>
            <a:spLocks noGrp="1"/>
          </p:cNvSpPr>
          <p:nvPr>
            <p:ph type="body" sz="quarter" idx="14"/>
          </p:nvPr>
        </p:nvSpPr>
        <p:spPr>
          <a:xfrm>
            <a:off x="6240463" y="1749427"/>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19" name="stat_follow_on1"/>
          <p:cNvSpPr>
            <a:spLocks noGrp="1"/>
          </p:cNvSpPr>
          <p:nvPr>
            <p:ph type="body" sz="quarter" idx="15"/>
          </p:nvPr>
        </p:nvSpPr>
        <p:spPr>
          <a:xfrm>
            <a:off x="6240463" y="2598739"/>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13" name="text"/>
          <p:cNvSpPr>
            <a:spLocks noGrp="1"/>
          </p:cNvSpPr>
          <p:nvPr>
            <p:ph type="body" sz="quarter" idx="11"/>
          </p:nvPr>
        </p:nvSpPr>
        <p:spPr>
          <a:xfrm>
            <a:off x="355036" y="1100138"/>
            <a:ext cx="5215505" cy="3211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5"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184943675"/>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stat-left">
    <p:spTree>
      <p:nvGrpSpPr>
        <p:cNvPr id="1" name=""/>
        <p:cNvGrpSpPr/>
        <p:nvPr/>
      </p:nvGrpSpPr>
      <p:grpSpPr>
        <a:xfrm>
          <a:off x="0" y="0"/>
          <a:ext cx="0" cy="0"/>
        </a:xfrm>
      </p:grpSpPr>
      <p:sp>
        <p:nvSpPr>
          <p:cNvPr id="9" name="Rectangle"/>
          <p:cNvSpPr>
            <a:spLocks noChangeArrowheads="1"/>
          </p:cNvSpPr>
          <p:nvPr/>
        </p:nvSpPr>
        <p:spPr bwMode="auto">
          <a:xfrm>
            <a:off x="349250" y="1147763"/>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339534" y="1100138"/>
            <a:ext cx="5215505" cy="3211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stat_title1"/>
          <p:cNvSpPr>
            <a:spLocks noGrp="1"/>
          </p:cNvSpPr>
          <p:nvPr>
            <p:ph type="body" sz="quarter" idx="13"/>
          </p:nvPr>
        </p:nvSpPr>
        <p:spPr>
          <a:xfrm>
            <a:off x="433081" y="1231214"/>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16" name="stat1"/>
          <p:cNvSpPr>
            <a:spLocks noGrp="1"/>
          </p:cNvSpPr>
          <p:nvPr>
            <p:ph type="body" sz="quarter" idx="14"/>
          </p:nvPr>
        </p:nvSpPr>
        <p:spPr>
          <a:xfrm>
            <a:off x="433081" y="1766201"/>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19" name="stat_follow_on1"/>
          <p:cNvSpPr>
            <a:spLocks noGrp="1"/>
          </p:cNvSpPr>
          <p:nvPr>
            <p:ph type="body" sz="quarter" idx="15"/>
          </p:nvPr>
        </p:nvSpPr>
        <p:spPr>
          <a:xfrm>
            <a:off x="433081" y="2628213"/>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5"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546785703"/>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stats">
    <p:spTree>
      <p:nvGrpSpPr>
        <p:cNvPr id="1" name=""/>
        <p:cNvGrpSpPr/>
        <p:nvPr/>
      </p:nvGrpSpPr>
      <p:grpSpPr>
        <a:xfrm>
          <a:off x="0" y="0"/>
          <a:ext cx="0" cy="0"/>
        </a:xfrm>
      </p:grpSpPr>
      <p:sp>
        <p:nvSpPr>
          <p:cNvPr id="15" name="border1"/>
          <p:cNvSpPr>
            <a:spLocks noChangeArrowheads="1"/>
          </p:cNvSpPr>
          <p:nvPr/>
        </p:nvSpPr>
        <p:spPr bwMode="auto">
          <a:xfrm>
            <a:off x="347663" y="16986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7" name="border2"/>
          <p:cNvSpPr>
            <a:spLocks noChangeArrowheads="1"/>
          </p:cNvSpPr>
          <p:nvPr/>
        </p:nvSpPr>
        <p:spPr bwMode="auto">
          <a:xfrm>
            <a:off x="3233738" y="16986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0" name="border3"/>
          <p:cNvSpPr>
            <a:spLocks noChangeArrowheads="1"/>
          </p:cNvSpPr>
          <p:nvPr/>
        </p:nvSpPr>
        <p:spPr bwMode="auto">
          <a:xfrm>
            <a:off x="6118225" y="16986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stat_context"/>
          <p:cNvSpPr>
            <a:spLocks noGrp="1"/>
          </p:cNvSpPr>
          <p:nvPr>
            <p:ph type="body" sz="quarter" idx="11"/>
          </p:nvPr>
        </p:nvSpPr>
        <p:spPr>
          <a:xfrm>
            <a:off x="347662" y="1100141"/>
            <a:ext cx="8207375" cy="43656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stat_title1"/>
          <p:cNvSpPr>
            <a:spLocks noGrp="1"/>
          </p:cNvSpPr>
          <p:nvPr>
            <p:ph type="body" sz="quarter" idx="13"/>
          </p:nvPr>
        </p:nvSpPr>
        <p:spPr>
          <a:xfrm>
            <a:off x="425937" y="1781768"/>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16" name="stat1"/>
          <p:cNvSpPr>
            <a:spLocks noGrp="1"/>
          </p:cNvSpPr>
          <p:nvPr>
            <p:ph type="body" sz="quarter" idx="14"/>
          </p:nvPr>
        </p:nvSpPr>
        <p:spPr>
          <a:xfrm>
            <a:off x="425937" y="2316756"/>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19" name="stat_follow_on1"/>
          <p:cNvSpPr>
            <a:spLocks noGrp="1"/>
          </p:cNvSpPr>
          <p:nvPr>
            <p:ph type="body" sz="quarter" idx="15"/>
          </p:nvPr>
        </p:nvSpPr>
        <p:spPr>
          <a:xfrm>
            <a:off x="425937" y="3178768"/>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29" name="stat_title2"/>
          <p:cNvSpPr>
            <a:spLocks noGrp="1"/>
          </p:cNvSpPr>
          <p:nvPr>
            <p:ph type="body" sz="quarter" idx="16"/>
          </p:nvPr>
        </p:nvSpPr>
        <p:spPr>
          <a:xfrm>
            <a:off x="3317569" y="1781768"/>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30" name="stat2"/>
          <p:cNvSpPr>
            <a:spLocks noGrp="1"/>
          </p:cNvSpPr>
          <p:nvPr>
            <p:ph type="body" sz="quarter" idx="17"/>
          </p:nvPr>
        </p:nvSpPr>
        <p:spPr>
          <a:xfrm>
            <a:off x="3317569" y="2316755"/>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31" name="stat_follow_on2"/>
          <p:cNvSpPr>
            <a:spLocks noGrp="1"/>
          </p:cNvSpPr>
          <p:nvPr>
            <p:ph type="body" sz="quarter" idx="18"/>
          </p:nvPr>
        </p:nvSpPr>
        <p:spPr>
          <a:xfrm>
            <a:off x="3317569" y="3178768"/>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35" name="stat_title3"/>
          <p:cNvSpPr>
            <a:spLocks noGrp="1"/>
          </p:cNvSpPr>
          <p:nvPr>
            <p:ph type="body" sz="quarter" idx="19"/>
          </p:nvPr>
        </p:nvSpPr>
        <p:spPr>
          <a:xfrm>
            <a:off x="6197527" y="1786739"/>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36" name="stat3"/>
          <p:cNvSpPr>
            <a:spLocks noGrp="1"/>
          </p:cNvSpPr>
          <p:nvPr>
            <p:ph type="body" sz="quarter" idx="20"/>
          </p:nvPr>
        </p:nvSpPr>
        <p:spPr>
          <a:xfrm>
            <a:off x="6197527" y="2321728"/>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37" name="stat_follow_on3"/>
          <p:cNvSpPr>
            <a:spLocks noGrp="1"/>
          </p:cNvSpPr>
          <p:nvPr>
            <p:ph type="body" sz="quarter" idx="21"/>
          </p:nvPr>
        </p:nvSpPr>
        <p:spPr>
          <a:xfrm>
            <a:off x="6197527" y="3183739"/>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26" name="go_to_button"/>
          <p:cNvSpPr>
            <a:spLocks noGrp="1"/>
          </p:cNvSpPr>
          <p:nvPr>
            <p:ph type="body" sz="quarter" idx="24"/>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7"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448405472"/>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quote-right">
    <p:spTree>
      <p:nvGrpSpPr>
        <p:cNvPr id="1" name=""/>
        <p:cNvGrpSpPr/>
        <p:nvPr/>
      </p:nvGrpSpPr>
      <p:grpSpPr>
        <a:xfrm>
          <a:off x="0" y="0"/>
          <a:ext cx="0" cy="0"/>
        </a:xfrm>
      </p:grpSpPr>
      <p:grpSp>
        <p:nvGrpSpPr>
          <p:cNvPr id="7" name="Group 28"/>
          <p:cNvGrpSpPr/>
          <p:nvPr/>
        </p:nvGrpSpPr>
        <p:grpSpPr>
          <a:xfrm>
            <a:off x="6159500" y="1287463"/>
            <a:ext cx="2544763" cy="2527300"/>
            <a:chOff x="6159301" y="1822516"/>
            <a:chExt cx="2545501" cy="2527883"/>
          </a:xfrm>
        </p:grpSpPr>
        <p:sp>
          <p:nvSpPr>
            <p:cNvPr id="8" name="Freeform 7"/>
            <p:cNvSpPr/>
            <p:nvPr/>
          </p:nvSpPr>
          <p:spPr>
            <a:xfrm>
              <a:off x="6159301" y="1822516"/>
              <a:ext cx="800332"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a:xfrm rot="10800000">
              <a:off x="7904470" y="1822516"/>
              <a:ext cx="800332"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grpSp>
      <p:pic>
        <p:nvPicPr>
          <p:cNvPr id="10"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7145338" y="1098550"/>
            <a:ext cx="5984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6"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7145338" y="3651250"/>
            <a:ext cx="598487"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p:cNvSpPr>
            <a:spLocks noGrp="1"/>
          </p:cNvSpPr>
          <p:nvPr>
            <p:ph type="body" sz="quarter" idx="11"/>
          </p:nvPr>
        </p:nvSpPr>
        <p:spPr>
          <a:xfrm>
            <a:off x="347665"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quote"/>
          <p:cNvSpPr>
            <a:spLocks noGrp="1"/>
          </p:cNvSpPr>
          <p:nvPr>
            <p:ph type="body" sz="quarter" idx="13"/>
          </p:nvPr>
        </p:nvSpPr>
        <p:spPr>
          <a:xfrm>
            <a:off x="6203954" y="1525014"/>
            <a:ext cx="2449513" cy="205696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15"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164829503"/>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quote-left">
    <p:spTree>
      <p:nvGrpSpPr>
        <p:cNvPr id="1" name=""/>
        <p:cNvGrpSpPr/>
        <p:nvPr/>
      </p:nvGrpSpPr>
      <p:grpSpPr>
        <a:xfrm>
          <a:off x="0" y="0"/>
          <a:ext cx="0" cy="0"/>
        </a:xfrm>
      </p:grpSpPr>
      <p:grpSp>
        <p:nvGrpSpPr>
          <p:cNvPr id="7" name="Group 28"/>
          <p:cNvGrpSpPr/>
          <p:nvPr/>
        </p:nvGrpSpPr>
        <p:grpSpPr>
          <a:xfrm>
            <a:off x="323850" y="1285875"/>
            <a:ext cx="2544763" cy="2527300"/>
            <a:chOff x="6159304" y="1822515"/>
            <a:chExt cx="2545498" cy="2527883"/>
          </a:xfrm>
        </p:grpSpPr>
        <p:sp>
          <p:nvSpPr>
            <p:cNvPr id="8" name="Freeform 7"/>
            <p:cNvSpPr/>
            <p:nvPr/>
          </p:nvSpPr>
          <p:spPr>
            <a:xfrm>
              <a:off x="6159304" y="1822515"/>
              <a:ext cx="800331"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a:xfrm rot="10800000">
              <a:off x="7904471" y="1822515"/>
              <a:ext cx="800331"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grpSp>
      <p:pic>
        <p:nvPicPr>
          <p:cNvPr id="10"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1314450" y="1098550"/>
            <a:ext cx="59690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1314450" y="3651250"/>
            <a:ext cx="5969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quote"/>
          <p:cNvSpPr>
            <a:spLocks noGrp="1"/>
          </p:cNvSpPr>
          <p:nvPr>
            <p:ph type="body" sz="quarter" idx="13"/>
          </p:nvPr>
        </p:nvSpPr>
        <p:spPr>
          <a:xfrm>
            <a:off x="368453" y="1522635"/>
            <a:ext cx="2449513" cy="205696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17" name="text"/>
          <p:cNvSpPr>
            <a:spLocks noGrp="1"/>
          </p:cNvSpPr>
          <p:nvPr>
            <p:ph type="body" sz="quarter" idx="11"/>
          </p:nvPr>
        </p:nvSpPr>
        <p:spPr>
          <a:xfrm>
            <a:off x="3332163"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4"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832913476"/>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quote-right">
    <p:spTree>
      <p:nvGrpSpPr>
        <p:cNvPr id="1" name=""/>
        <p:cNvGrpSpPr/>
        <p:nvPr/>
      </p:nvGrpSpPr>
      <p:grpSpPr>
        <a:xfrm>
          <a:off x="0" y="0"/>
          <a:ext cx="0" cy="0"/>
        </a:xfrm>
      </p:grpSpPr>
      <p:sp>
        <p:nvSpPr>
          <p:cNvPr id="8" name="Freeform 7"/>
          <p:cNvSpPr/>
          <p:nvPr/>
        </p:nvSpPr>
        <p:spPr bwMode="auto">
          <a:xfrm>
            <a:off x="4241800" y="1352550"/>
            <a:ext cx="1639888"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bwMode="auto">
          <a:xfrm rot="10800000">
            <a:off x="7105650" y="1352550"/>
            <a:ext cx="1649413"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pic>
        <p:nvPicPr>
          <p:cNvPr id="10" name="Picture 4"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6207125" y="1158875"/>
            <a:ext cx="5969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6207125" y="3419475"/>
            <a:ext cx="5969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p:cNvSpPr>
            <a:spLocks noGrp="1"/>
          </p:cNvSpPr>
          <p:nvPr>
            <p:ph type="body" sz="quarter" idx="11"/>
          </p:nvPr>
        </p:nvSpPr>
        <p:spPr>
          <a:xfrm>
            <a:off x="347664" y="1100138"/>
            <a:ext cx="3208336" cy="28495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quote"/>
          <p:cNvSpPr>
            <a:spLocks noGrp="1"/>
          </p:cNvSpPr>
          <p:nvPr>
            <p:ph type="body" sz="quarter" idx="13"/>
          </p:nvPr>
        </p:nvSpPr>
        <p:spPr>
          <a:xfrm>
            <a:off x="4440240" y="1611238"/>
            <a:ext cx="4111625" cy="175260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18" name="attribution"/>
          <p:cNvSpPr>
            <a:spLocks noGrp="1"/>
          </p:cNvSpPr>
          <p:nvPr>
            <p:ph type="body" sz="quarter" idx="14"/>
          </p:nvPr>
        </p:nvSpPr>
        <p:spPr>
          <a:xfrm>
            <a:off x="4254501" y="3916705"/>
            <a:ext cx="4500562" cy="400050"/>
          </a:xfrm>
          <a:prstGeom prst="rect">
            <a:avLst/>
          </a:prstGeom>
        </p:spPr>
        <p:txBody>
          <a:bodyPr lIns="0" rIns="0"/>
          <a:lstStyle>
            <a:lvl1pPr marL="0" indent="0">
              <a:buNone/>
              <a:defRPr sz="1000" i="1">
                <a:solidFill>
                  <a:srgbClr val="7F7F7F"/>
                </a:solidFill>
                <a:latin typeface="Trebuchet MS"/>
                <a:cs typeface="Trebuchet MS"/>
              </a:defRPr>
            </a:lvl1pPr>
          </a:lstStyle>
          <a:p>
            <a:pPr lvl="0"/>
            <a:r>
              <a:rPr lang="en-US" altLang="zh-CN" smtClean="0"/>
              <a:t>Edit Master text styles</a:t>
            </a:r>
          </a:p>
        </p:txBody>
      </p:sp>
      <p:sp>
        <p:nvSpPr>
          <p:cNvPr id="14"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7"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0"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97010203"/>
      </p:ext>
    </p:extLst>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quote-left">
    <p:spTree>
      <p:nvGrpSpPr>
        <p:cNvPr id="1" name=""/>
        <p:cNvGrpSpPr/>
        <p:nvPr/>
      </p:nvGrpSpPr>
      <p:grpSpPr>
        <a:xfrm>
          <a:off x="0" y="0"/>
          <a:ext cx="0" cy="0"/>
        </a:xfrm>
      </p:grpSpPr>
      <p:sp>
        <p:nvSpPr>
          <p:cNvPr id="8" name="Freeform 7"/>
          <p:cNvSpPr/>
          <p:nvPr/>
        </p:nvSpPr>
        <p:spPr bwMode="auto">
          <a:xfrm>
            <a:off x="349250" y="1352550"/>
            <a:ext cx="1639888"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bwMode="auto">
          <a:xfrm rot="10800000">
            <a:off x="3213100" y="1352550"/>
            <a:ext cx="1649413"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pic>
        <p:nvPicPr>
          <p:cNvPr id="10" name="Picture 4"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2314575" y="1158875"/>
            <a:ext cx="598488"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2314575" y="3419475"/>
            <a:ext cx="598488"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quote"/>
          <p:cNvSpPr>
            <a:spLocks noGrp="1"/>
          </p:cNvSpPr>
          <p:nvPr>
            <p:ph type="body" sz="quarter" idx="13"/>
          </p:nvPr>
        </p:nvSpPr>
        <p:spPr>
          <a:xfrm>
            <a:off x="547688" y="1625600"/>
            <a:ext cx="4111625" cy="175260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27" name="attribution"/>
          <p:cNvSpPr>
            <a:spLocks noGrp="1"/>
          </p:cNvSpPr>
          <p:nvPr>
            <p:ph type="body" sz="quarter" idx="14"/>
          </p:nvPr>
        </p:nvSpPr>
        <p:spPr>
          <a:xfrm>
            <a:off x="361951" y="3916705"/>
            <a:ext cx="4500562" cy="400050"/>
          </a:xfrm>
          <a:prstGeom prst="rect">
            <a:avLst/>
          </a:prstGeom>
        </p:spPr>
        <p:txBody>
          <a:bodyPr rIns="0"/>
          <a:lstStyle>
            <a:lvl1pPr marL="0" indent="0">
              <a:buNone/>
              <a:defRPr sz="1000" i="1">
                <a:solidFill>
                  <a:srgbClr val="7F7F7F"/>
                </a:solidFill>
                <a:latin typeface="Trebuchet MS"/>
                <a:cs typeface="Trebuchet MS"/>
              </a:defRPr>
            </a:lvl1pPr>
          </a:lstStyle>
          <a:p>
            <a:pPr lvl="0"/>
            <a:r>
              <a:rPr lang="en-US" altLang="zh-CN" smtClean="0"/>
              <a:t>Edit Master text styles</a:t>
            </a:r>
          </a:p>
        </p:txBody>
      </p:sp>
      <p:sp>
        <p:nvSpPr>
          <p:cNvPr id="29" name="text"/>
          <p:cNvSpPr>
            <a:spLocks noGrp="1"/>
          </p:cNvSpPr>
          <p:nvPr>
            <p:ph type="body" sz="quarter" idx="11"/>
          </p:nvPr>
        </p:nvSpPr>
        <p:spPr>
          <a:xfrm>
            <a:off x="5346702" y="1100138"/>
            <a:ext cx="3208336" cy="28495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7"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161031667"/>
      </p:ext>
    </p:extLst>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able">
    <p:spTree>
      <p:nvGrpSpPr>
        <p:cNvPr id="1" name=""/>
        <p:cNvGrpSpPr/>
        <p:nvPr/>
      </p:nvGrpSpPr>
      <p:grpSpPr>
        <a:xfrm>
          <a:off x="0" y="0"/>
          <a:ext cx="0" cy="0"/>
        </a:xfrm>
      </p:grpSpPr>
      <p:graphicFrame>
        <p:nvGraphicFramePr>
          <p:cNvPr id="6" name="table" descr="table"/>
          <p:cNvGraphicFramePr>
            <a:graphicFrameLocks noGrp="1"/>
          </p:cNvGraphicFramePr>
          <p:nvPr/>
        </p:nvGraphicFramePr>
        <p:xfrm>
          <a:off x="347663" y="1320800"/>
          <a:ext cx="8401048" cy="3200430"/>
        </p:xfrm>
        <a:graphic>
          <a:graphicData uri="http://schemas.openxmlformats.org/drawingml/2006/table">
            <a:tbl>
              <a:tblPr firstRow="1" bandRow="1">
                <a:tableStyleId>{5C22544A-7EE6-4342-B048-85BDC9FD1C3A}</a:tableStyleId>
              </a:tblPr>
              <a:tblGrid>
                <a:gridCol w="1050131">
                  <a:extLst>
                    <a:ext uri="{9D8B030D-6E8A-4147-A177-3AD203B41FA5}">
                      <a16:colId xmlns:a16="http://schemas.microsoft.com/office/drawing/2014/main" val="20000"/>
                    </a:ext>
                  </a:extLst>
                </a:gridCol>
                <a:gridCol w="1050131">
                  <a:extLst>
                    <a:ext uri="{9D8B030D-6E8A-4147-A177-3AD203B41FA5}">
                      <a16:colId xmlns:a16="http://schemas.microsoft.com/office/drawing/2014/main" val="20001"/>
                    </a:ext>
                  </a:extLst>
                </a:gridCol>
                <a:gridCol w="1050131">
                  <a:extLst>
                    <a:ext uri="{9D8B030D-6E8A-4147-A177-3AD203B41FA5}">
                      <a16:colId xmlns:a16="http://schemas.microsoft.com/office/drawing/2014/main" val="20002"/>
                    </a:ext>
                  </a:extLst>
                </a:gridCol>
                <a:gridCol w="1050131">
                  <a:extLst>
                    <a:ext uri="{9D8B030D-6E8A-4147-A177-3AD203B41FA5}">
                      <a16:colId xmlns:a16="http://schemas.microsoft.com/office/drawing/2014/main" val="20003"/>
                    </a:ext>
                  </a:extLst>
                </a:gridCol>
                <a:gridCol w="1050131">
                  <a:extLst>
                    <a:ext uri="{9D8B030D-6E8A-4147-A177-3AD203B41FA5}">
                      <a16:colId xmlns:a16="http://schemas.microsoft.com/office/drawing/2014/main" val="20004"/>
                    </a:ext>
                  </a:extLst>
                </a:gridCol>
                <a:gridCol w="1050131">
                  <a:extLst>
                    <a:ext uri="{9D8B030D-6E8A-4147-A177-3AD203B41FA5}">
                      <a16:colId xmlns:a16="http://schemas.microsoft.com/office/drawing/2014/main" val="20005"/>
                    </a:ext>
                  </a:extLst>
                </a:gridCol>
                <a:gridCol w="1050131">
                  <a:extLst>
                    <a:ext uri="{9D8B030D-6E8A-4147-A177-3AD203B41FA5}">
                      <a16:colId xmlns:a16="http://schemas.microsoft.com/office/drawing/2014/main" val="20006"/>
                    </a:ext>
                  </a:extLst>
                </a:gridCol>
                <a:gridCol w="1050131">
                  <a:extLst>
                    <a:ext uri="{9D8B030D-6E8A-4147-A177-3AD203B41FA5}">
                      <a16:colId xmlns:a16="http://schemas.microsoft.com/office/drawing/2014/main" val="20007"/>
                    </a:ext>
                  </a:extLst>
                </a:gridCol>
              </a:tblGrid>
              <a:tr h="213360">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0"/>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1"/>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2"/>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3"/>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4"/>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5"/>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6"/>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7"/>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8"/>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9"/>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10"/>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11"/>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12"/>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13"/>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14"/>
                  </a:ext>
                </a:extLst>
              </a:tr>
            </a:tbl>
          </a:graphicData>
        </a:graphic>
      </p:graphicFrame>
      <p:sp>
        <p:nvSpPr>
          <p:cNvPr id="11" name="caption"/>
          <p:cNvSpPr>
            <a:spLocks noGrp="1"/>
          </p:cNvSpPr>
          <p:nvPr>
            <p:ph type="body" sz="quarter" idx="11"/>
          </p:nvPr>
        </p:nvSpPr>
        <p:spPr>
          <a:xfrm>
            <a:off x="357014" y="1100140"/>
            <a:ext cx="8405986" cy="179999"/>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5"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47614033"/>
      </p:ext>
    </p:extLst>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video">
    <p:bg>
      <p:bgPr>
        <a:solidFill>
          <a:srgbClr val="D9D9D9"/>
        </a:solidFill>
        <a:effectLst/>
      </p:bgPr>
    </p:bg>
    <p:spTree>
      <p:nvGrpSpPr>
        <p:cNvPr id="1" name=""/>
        <p:cNvGrpSpPr/>
        <p:nvPr/>
      </p:nvGrpSpPr>
      <p:grpSpPr>
        <a:xfrm>
          <a:off x="0" y="0"/>
          <a:ext cx="0" cy="0"/>
        </a:xfrm>
      </p:grpSpPr>
      <p:sp>
        <p:nvSpPr>
          <p:cNvPr id="7" name="play_circle"/>
          <p:cNvSpPr/>
          <p:nvPr/>
        </p:nvSpPr>
        <p:spPr>
          <a:xfrm>
            <a:off x="4008438" y="2476500"/>
            <a:ext cx="1130300" cy="11303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8" name="play_triangle"/>
          <p:cNvSpPr/>
          <p:nvPr/>
        </p:nvSpPr>
        <p:spPr>
          <a:xfrm rot="5400000">
            <a:off x="4378325" y="2841625"/>
            <a:ext cx="501650" cy="431800"/>
          </a:xfrm>
          <a:prstGeom prst="triangle">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4" name="video_image"/>
          <p:cNvSpPr>
            <a:spLocks noGrp="1"/>
          </p:cNvSpPr>
          <p:nvPr>
            <p:ph type="pic" sz="quarter" idx="14"/>
          </p:nvPr>
        </p:nvSpPr>
        <p:spPr>
          <a:xfrm>
            <a:off x="347665" y="1698625"/>
            <a:ext cx="8366125" cy="2598738"/>
          </a:xfrm>
          <a:prstGeom prst="rect">
            <a:avLst/>
          </a:prstGeom>
          <a:solidFill>
            <a:schemeClr val="accent4">
              <a:lumMod val="20000"/>
              <a:lumOff val="80000"/>
            </a:schemeClr>
          </a:solidFill>
        </p:spPr>
        <p:txBody>
          <a:bodyPr/>
          <a:lstStyle>
            <a:lvl1pPr marL="0" indent="0">
              <a:buNone/>
              <a:defRPr>
                <a:latin typeface="Trebuchet MS"/>
                <a:cs typeface="Trebuchet MS"/>
              </a:defRPr>
            </a:lvl1pPr>
          </a:lstStyle>
          <a:p>
            <a:pPr lvl="0"/>
            <a:r>
              <a:rPr lang="en-US" altLang="zh-CN" noProof="0" smtClean="0"/>
              <a:t>Click icon to add picture</a:t>
            </a:r>
            <a:endParaRPr lang="en-GB" noProof="0"/>
          </a:p>
        </p:txBody>
      </p:sp>
      <p:sp>
        <p:nvSpPr>
          <p:cNvPr id="11" name="stat_context"/>
          <p:cNvSpPr>
            <a:spLocks noGrp="1"/>
          </p:cNvSpPr>
          <p:nvPr>
            <p:ph type="body" sz="quarter" idx="11"/>
          </p:nvPr>
        </p:nvSpPr>
        <p:spPr>
          <a:xfrm>
            <a:off x="357014" y="1100139"/>
            <a:ext cx="8198024" cy="5000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2"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5"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717387842"/>
      </p:ext>
    </p:extLst>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mage-wall-x4">
    <p:spTree>
      <p:nvGrpSpPr>
        <p:cNvPr id="1" name=""/>
        <p:cNvGrpSpPr/>
        <p:nvPr/>
      </p:nvGrpSpPr>
      <p:grpSpPr>
        <a:xfrm>
          <a:off x="0" y="0"/>
          <a:ext cx="0" cy="0"/>
        </a:xfrm>
      </p:grpSpPr>
      <p:sp>
        <p:nvSpPr>
          <p:cNvPr id="9" name="image_border1"/>
          <p:cNvSpPr>
            <a:spLocks noChangeArrowheads="1"/>
          </p:cNvSpPr>
          <p:nvPr/>
        </p:nvSpPr>
        <p:spPr bwMode="auto">
          <a:xfrm>
            <a:off x="349250" y="1036638"/>
            <a:ext cx="3414713" cy="3244850"/>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0" name="image_border2"/>
          <p:cNvSpPr>
            <a:spLocks noChangeArrowheads="1"/>
          </p:cNvSpPr>
          <p:nvPr/>
        </p:nvSpPr>
        <p:spPr bwMode="auto">
          <a:xfrm>
            <a:off x="3870325" y="1036638"/>
            <a:ext cx="4843463" cy="160496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image_border3"/>
          <p:cNvSpPr>
            <a:spLocks noChangeArrowheads="1"/>
          </p:cNvSpPr>
          <p:nvPr/>
        </p:nvSpPr>
        <p:spPr bwMode="auto">
          <a:xfrm>
            <a:off x="3870325" y="2736850"/>
            <a:ext cx="2359025" cy="1544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2" name="image_border4"/>
          <p:cNvSpPr>
            <a:spLocks noChangeArrowheads="1"/>
          </p:cNvSpPr>
          <p:nvPr/>
        </p:nvSpPr>
        <p:spPr bwMode="auto">
          <a:xfrm>
            <a:off x="6343650" y="2736850"/>
            <a:ext cx="2370138" cy="1544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4" name="image1"/>
          <p:cNvSpPr>
            <a:spLocks noGrp="1"/>
          </p:cNvSpPr>
          <p:nvPr>
            <p:ph type="pic" sz="quarter" idx="13"/>
          </p:nvPr>
        </p:nvSpPr>
        <p:spPr>
          <a:xfrm>
            <a:off x="349251" y="1036639"/>
            <a:ext cx="3414713" cy="3244850"/>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4" name="image2"/>
          <p:cNvSpPr>
            <a:spLocks noGrp="1"/>
          </p:cNvSpPr>
          <p:nvPr>
            <p:ph type="pic" sz="quarter" idx="14"/>
          </p:nvPr>
        </p:nvSpPr>
        <p:spPr>
          <a:xfrm>
            <a:off x="3870329" y="1036638"/>
            <a:ext cx="4843463" cy="1604962"/>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5" name="image3"/>
          <p:cNvSpPr>
            <a:spLocks noGrp="1"/>
          </p:cNvSpPr>
          <p:nvPr>
            <p:ph type="pic" sz="quarter" idx="15"/>
          </p:nvPr>
        </p:nvSpPr>
        <p:spPr>
          <a:xfrm>
            <a:off x="3869159" y="2736852"/>
            <a:ext cx="2359025" cy="1544638"/>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6" name="image4"/>
          <p:cNvSpPr>
            <a:spLocks noGrp="1"/>
          </p:cNvSpPr>
          <p:nvPr>
            <p:ph type="pic" sz="quarter" idx="16"/>
          </p:nvPr>
        </p:nvSpPr>
        <p:spPr>
          <a:xfrm>
            <a:off x="6372200" y="2736852"/>
            <a:ext cx="2340000" cy="1544638"/>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7" name="go_to_button"/>
          <p:cNvSpPr>
            <a:spLocks noGrp="1"/>
          </p:cNvSpPr>
          <p:nvPr>
            <p:ph type="body" sz="quarter" idx="19"/>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1"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2"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163424834"/>
      </p:ext>
    </p:extLst>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mage-wall-x7">
    <p:spTree>
      <p:nvGrpSpPr>
        <p:cNvPr id="1" name=""/>
        <p:cNvGrpSpPr/>
        <p:nvPr/>
      </p:nvGrpSpPr>
      <p:grpSpPr>
        <a:xfrm>
          <a:off x="0" y="0"/>
          <a:ext cx="0" cy="0"/>
        </a:xfrm>
      </p:grpSpPr>
      <p:sp>
        <p:nvSpPr>
          <p:cNvPr id="12" name="image_border1"/>
          <p:cNvSpPr>
            <a:spLocks noChangeArrowheads="1"/>
          </p:cNvSpPr>
          <p:nvPr/>
        </p:nvSpPr>
        <p:spPr bwMode="auto">
          <a:xfrm>
            <a:off x="346075" y="1035050"/>
            <a:ext cx="2293938" cy="2176463"/>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3" name="image_border6"/>
          <p:cNvSpPr>
            <a:spLocks noChangeArrowheads="1"/>
          </p:cNvSpPr>
          <p:nvPr/>
        </p:nvSpPr>
        <p:spPr bwMode="auto">
          <a:xfrm>
            <a:off x="346075" y="3319463"/>
            <a:ext cx="2293938" cy="10366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7" name="image_border7"/>
          <p:cNvSpPr>
            <a:spLocks noChangeArrowheads="1"/>
          </p:cNvSpPr>
          <p:nvPr/>
        </p:nvSpPr>
        <p:spPr bwMode="auto">
          <a:xfrm>
            <a:off x="2767013" y="3319463"/>
            <a:ext cx="2293937" cy="10366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8" name="image_border4"/>
          <p:cNvSpPr>
            <a:spLocks noChangeArrowheads="1"/>
          </p:cNvSpPr>
          <p:nvPr/>
        </p:nvSpPr>
        <p:spPr bwMode="auto">
          <a:xfrm>
            <a:off x="2767013" y="2174875"/>
            <a:ext cx="2293937" cy="1036638"/>
          </a:xfrm>
          <a:prstGeom prst="rect">
            <a:avLst/>
          </a:prstGeom>
          <a:noFill/>
          <a:ln w="19050">
            <a:solidFill>
              <a:srgbClr val="CACACA"/>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0" name="image_border2"/>
          <p:cNvSpPr>
            <a:spLocks noChangeArrowheads="1"/>
          </p:cNvSpPr>
          <p:nvPr/>
        </p:nvSpPr>
        <p:spPr bwMode="auto">
          <a:xfrm>
            <a:off x="2767013" y="1035050"/>
            <a:ext cx="2852737" cy="1036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4" name="image_border5"/>
          <p:cNvSpPr>
            <a:spLocks noChangeArrowheads="1"/>
          </p:cNvSpPr>
          <p:nvPr/>
        </p:nvSpPr>
        <p:spPr bwMode="auto">
          <a:xfrm>
            <a:off x="5189538" y="2179638"/>
            <a:ext cx="2293937" cy="217646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5" name="image_border3"/>
          <p:cNvSpPr>
            <a:spLocks noChangeArrowheads="1"/>
          </p:cNvSpPr>
          <p:nvPr/>
        </p:nvSpPr>
        <p:spPr bwMode="auto">
          <a:xfrm>
            <a:off x="5738813" y="1035050"/>
            <a:ext cx="1744662" cy="1036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4" name="image1"/>
          <p:cNvSpPr>
            <a:spLocks noGrp="1"/>
          </p:cNvSpPr>
          <p:nvPr>
            <p:ph type="pic" sz="quarter" idx="13"/>
          </p:nvPr>
        </p:nvSpPr>
        <p:spPr>
          <a:xfrm>
            <a:off x="349251" y="1036638"/>
            <a:ext cx="2292350" cy="2176462"/>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4" name="image2"/>
          <p:cNvSpPr>
            <a:spLocks noGrp="1"/>
          </p:cNvSpPr>
          <p:nvPr>
            <p:ph type="pic" sz="quarter" idx="14"/>
          </p:nvPr>
        </p:nvSpPr>
        <p:spPr>
          <a:xfrm>
            <a:off x="2769397" y="1030054"/>
            <a:ext cx="2851945" cy="1043222"/>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5" name="image4"/>
          <p:cNvSpPr>
            <a:spLocks noGrp="1"/>
          </p:cNvSpPr>
          <p:nvPr>
            <p:ph type="pic" sz="quarter" idx="15"/>
          </p:nvPr>
        </p:nvSpPr>
        <p:spPr>
          <a:xfrm>
            <a:off x="2768601" y="2176465"/>
            <a:ext cx="2293938"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6" name="image3"/>
          <p:cNvSpPr>
            <a:spLocks noGrp="1"/>
          </p:cNvSpPr>
          <p:nvPr>
            <p:ph type="pic" sz="quarter" idx="16"/>
          </p:nvPr>
        </p:nvSpPr>
        <p:spPr>
          <a:xfrm>
            <a:off x="5740404" y="1036640"/>
            <a:ext cx="1744663"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21" name="image5"/>
          <p:cNvSpPr>
            <a:spLocks noGrp="1"/>
          </p:cNvSpPr>
          <p:nvPr>
            <p:ph type="pic" sz="quarter" idx="17"/>
          </p:nvPr>
        </p:nvSpPr>
        <p:spPr>
          <a:xfrm>
            <a:off x="5191125" y="2181227"/>
            <a:ext cx="2293938" cy="2176463"/>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22" name="image7"/>
          <p:cNvSpPr>
            <a:spLocks noGrp="1"/>
          </p:cNvSpPr>
          <p:nvPr>
            <p:ph type="pic" sz="quarter" idx="18"/>
          </p:nvPr>
        </p:nvSpPr>
        <p:spPr>
          <a:xfrm>
            <a:off x="2768600" y="3321053"/>
            <a:ext cx="2293938"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9" name="image6"/>
          <p:cNvSpPr>
            <a:spLocks noGrp="1"/>
          </p:cNvSpPr>
          <p:nvPr>
            <p:ph type="pic" sz="quarter" idx="19"/>
          </p:nvPr>
        </p:nvSpPr>
        <p:spPr>
          <a:xfrm>
            <a:off x="347663" y="3321053"/>
            <a:ext cx="2293938"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27" name="go_to_button"/>
          <p:cNvSpPr>
            <a:spLocks noGrp="1"/>
          </p:cNvSpPr>
          <p:nvPr>
            <p:ph type="body" sz="quarter" idx="22"/>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30"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31"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713028539"/>
      </p:ext>
    </p:extLst>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full-image">
    <p:spTree>
      <p:nvGrpSpPr>
        <p:cNvPr id="1" name=""/>
        <p:cNvGrpSpPr/>
        <p:nvPr/>
      </p:nvGrpSpPr>
      <p:grpSpPr>
        <a:xfrm>
          <a:off x="0" y="0"/>
          <a:ext cx="0" cy="0"/>
        </a:xfrm>
      </p:grpSpPr>
      <p:sp>
        <p:nvSpPr>
          <p:cNvPr id="5" name="image"/>
          <p:cNvSpPr>
            <a:spLocks noGrp="1"/>
          </p:cNvSpPr>
          <p:nvPr>
            <p:ph sz="quarter" idx="13"/>
          </p:nvPr>
        </p:nvSpPr>
        <p:spPr>
          <a:xfrm>
            <a:off x="0" y="0"/>
            <a:ext cx="9144000" cy="5143500"/>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3781133783"/>
      </p:ext>
    </p:extLst>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analysts">
    <p:spTree>
      <p:nvGrpSpPr>
        <p:cNvPr id="1" name=""/>
        <p:cNvGrpSpPr/>
        <p:nvPr/>
      </p:nvGrpSpPr>
      <p:grpSpPr>
        <a:xfrm>
          <a:off x="0" y="0"/>
          <a:ext cx="0" cy="0"/>
        </a:xfrm>
      </p:grpSpPr>
      <p:sp>
        <p:nvSpPr>
          <p:cNvPr id="8" name="title" descr="title"/>
          <p:cNvSpPr txBox="1"/>
          <p:nvPr/>
        </p:nvSpPr>
        <p:spPr>
          <a:xfrm>
            <a:off x="288925" y="357188"/>
            <a:ext cx="5273675" cy="431800"/>
          </a:xfrm>
          <a:prstGeom prst="rect">
            <a:avLst/>
          </a:prstGeom>
        </p:spPr>
        <p:txBody>
          <a:bodyPr lIns="46800" rIns="46800">
            <a:normAutofit/>
          </a:bodyPr>
          <a:lstStyle>
            <a:defPPr>
              <a:defRPr lang="en-US"/>
            </a:defPPr>
            <a:lvl1pPr marL="0" algn="l" defTabSz="914400" rtl="0" eaLnBrk="1" fontAlgn="base" latinLnBrk="0" hangingPunct="1">
              <a:spcBef>
                <a:spcPct val="0"/>
              </a:spcBef>
              <a:spcAft>
                <a:spcPct val="0"/>
              </a:spcAft>
              <a:defRPr sz="2200" b="1" kern="1200">
                <a:solidFill>
                  <a:schemeClr val="tx1"/>
                </a:solidFill>
                <a:latin typeface="Arial" pitchFamily="34" charset="0"/>
                <a:ea typeface="+mj-ea"/>
                <a:cs typeface="Arial" pitchFamily="34" charset="0"/>
              </a:defRPr>
            </a:lvl1pPr>
            <a:lvl2pPr marL="4572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2pPr>
            <a:lvl3pPr marL="9144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3pPr>
            <a:lvl4pPr marL="13716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4pPr>
            <a:lvl5pPr marL="18288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5pPr>
            <a:lvl6pPr marL="4572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6pPr>
            <a:lvl7pPr marL="9144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7pPr>
            <a:lvl8pPr marL="13716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8pPr>
            <a:lvl9pPr marL="1828800" algn="l" rtl="0" eaLnBrk="1" fontAlgn="base" hangingPunct="1">
              <a:spcBef>
                <a:spcPct val="0"/>
              </a:spcBef>
              <a:spcAft>
                <a:spcPct val="0"/>
              </a:spcAft>
              <a:defRPr sz="2200" b="1">
                <a:solidFill>
                  <a:schemeClr val="tx1"/>
                </a:solidFill>
                <a:latin typeface="Arial" pitchFamily="34" charset="0"/>
                <a:cs typeface="Arial" pitchFamily="34" charset="0"/>
              </a:defRPr>
            </a:lvl9pPr>
          </a:lstStyle>
          <a:p>
            <a:pPr>
              <a:defRPr/>
            </a:pPr>
            <a:r>
              <a:rPr lang="en-GB" sz="1600">
                <a:latin typeface="Trebuchet MS"/>
                <a:ea typeface="Trebuchet MS"/>
                <a:cs typeface="Trebuchet MS"/>
              </a:rPr>
              <a:t>Meet the Expert</a:t>
            </a:r>
          </a:p>
        </p:txBody>
      </p:sp>
      <p:sp>
        <p:nvSpPr>
          <p:cNvPr id="3" name="analyst_photo"/>
          <p:cNvSpPr>
            <a:spLocks noGrp="1"/>
          </p:cNvSpPr>
          <p:nvPr>
            <p:ph type="pic" sz="quarter" idx="10"/>
          </p:nvPr>
        </p:nvSpPr>
        <p:spPr>
          <a:xfrm>
            <a:off x="328612" y="1125540"/>
            <a:ext cx="1939925" cy="1939925"/>
          </a:xfrm>
          <a:prstGeom prst="rect">
            <a:avLst/>
          </a:prstGeom>
        </p:spPr>
        <p:txBody>
          <a:bodyPr/>
          <a:lstStyle>
            <a:lvl1pPr marL="0" indent="0">
              <a:buNone/>
              <a:defRPr sz="1600">
                <a:latin typeface="Trebuchet MS"/>
                <a:cs typeface="Trebuchet MS"/>
              </a:defRPr>
            </a:lvl1pPr>
          </a:lstStyle>
          <a:p>
            <a:pPr lvl="0"/>
            <a:r>
              <a:rPr lang="en-US" altLang="zh-CN" noProof="0" smtClean="0"/>
              <a:t>Click icon to add picture</a:t>
            </a:r>
            <a:endParaRPr lang="en-GB" noProof="0"/>
          </a:p>
        </p:txBody>
      </p:sp>
      <p:sp>
        <p:nvSpPr>
          <p:cNvPr id="13" name="analyst_info"/>
          <p:cNvSpPr>
            <a:spLocks noGrp="1"/>
          </p:cNvSpPr>
          <p:nvPr>
            <p:ph type="body" sz="quarter" idx="16"/>
          </p:nvPr>
        </p:nvSpPr>
        <p:spPr>
          <a:xfrm>
            <a:off x="333378" y="3067050"/>
            <a:ext cx="5229225" cy="836082"/>
          </a:xfrm>
          <a:prstGeom prst="rect">
            <a:avLst/>
          </a:prstGeom>
        </p:spPr>
        <p:txBody>
          <a:bodyPr lIns="0" tIns="46800" rIns="0" bIns="46800"/>
          <a:lstStyle>
            <a:lvl1pPr marL="0" indent="0">
              <a:buNone/>
              <a:defRPr sz="1200" b="0" baseline="0">
                <a:solidFill>
                  <a:schemeClr val="tx1"/>
                </a:solidFill>
                <a:latin typeface="Trebuchet MS"/>
                <a:cs typeface="Trebuchet MS"/>
              </a:defRPr>
            </a:lvl1pPr>
          </a:lstStyle>
          <a:p>
            <a:pPr lvl="0"/>
            <a:r>
              <a:rPr lang="en-US" altLang="zh-CN" smtClean="0"/>
              <a:t>Edit Master text styles</a:t>
            </a:r>
          </a:p>
        </p:txBody>
      </p:sp>
      <p:sp>
        <p:nvSpPr>
          <p:cNvPr id="11" name="background"/>
          <p:cNvSpPr/>
          <p:nvPr userDrawn="1"/>
        </p:nvSpPr>
        <p:spPr>
          <a:xfrm>
            <a:off x="6211888" y="0"/>
            <a:ext cx="2679700" cy="5148263"/>
          </a:xfrm>
          <a:prstGeom prst="rect">
            <a:avLst/>
          </a:prstGeom>
          <a:solidFill>
            <a:srgbClr val="E8E9E8"/>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p>
        </p:txBody>
      </p:sp>
      <p:pic>
        <p:nvPicPr>
          <p:cNvPr id="14" name="description" descr="D:\Design\Kern Up 2019\MINTEL BRAND UPDATE\03 Marketing Material\05 Microsoft Templates\Images\Experts in what consumers want and why.png"/>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6149975" y="1120775"/>
            <a:ext cx="2800350" cy="128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shapes" descr="C:\Users\Taylor Kraft\Google Drive\Em &amp; Ems 2020\MINTEL BRAND UPDATE\03 Marketing Material\05 Microsoft Templates\Images\Pattern.png"/>
          <p:cNvPicPr>
            <a:picLocks noChangeAspect="1" noChangeArrowheads="1"/>
          </p:cNvPicPr>
          <p:nvPr userDrawn="1"/>
        </p:nvPicPr>
        <p:blipFill>
          <a:blip r:embed="rId2">
            <a:extLst>
              <a:ext uri="{28A0092B-C50C-407E-A947-70E740481C1C}">
                <a14:useLocalDpi xmlns:a14="http://schemas.microsoft.com/office/drawing/2010/main" val="0"/>
              </a:ext>
            </a:extLst>
          </a:blip>
          <a:srcRect l="18420" r="34003"/>
          <a:stretch>
            <a:fillRect/>
          </a:stretch>
        </p:blipFill>
        <p:spPr bwMode="auto">
          <a:xfrm>
            <a:off x="6211888" y="3535363"/>
            <a:ext cx="2679700"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trapline_text"/>
          <p:cNvSpPr txBox="1"/>
          <p:nvPr userDrawn="1"/>
        </p:nvSpPr>
        <p:spPr>
          <a:xfrm>
            <a:off x="349250" y="4762500"/>
            <a:ext cx="2916238" cy="27781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spcFirstLastPara="1" lIns="0" tIns="0" rIns="0" bIns="0">
            <a:spAutoFit/>
          </a:bodyP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pPr>
            <a:r>
              <a:rPr lang="en-US" sz="900">
                <a:latin typeface="Trebuchet MS"/>
                <a:ea typeface="Trebuchet MS"/>
                <a:cs typeface="Trebuchet MS"/>
              </a:rPr>
              <a:t>Our expert analysis of the highest quality data and market research will help you grow your business.</a:t>
            </a:r>
          </a:p>
        </p:txBody>
      </p:sp>
      <p:sp>
        <p:nvSpPr>
          <p:cNvPr id="17" name="strapline_heading"/>
          <p:cNvSpPr txBox="1">
            <a:spLocks noChangeArrowheads="1"/>
          </p:cNvSpPr>
          <p:nvPr userDrawn="1"/>
        </p:nvSpPr>
        <p:spPr bwMode="auto">
          <a:xfrm>
            <a:off x="334963" y="4325938"/>
            <a:ext cx="2089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defPPr>
              <a:defRPr lang="en-US"/>
            </a:defPPr>
            <a:lvl1pPr marL="0" algn="l" defTabSz="914400" rtl="0" eaLnBrk="0" fontAlgn="base" latinLnBrk="0" hangingPunct="0">
              <a:spcBef>
                <a:spcPct val="0"/>
              </a:spcBef>
              <a:spcAft>
                <a:spcPct val="0"/>
              </a:spcAft>
              <a:defRPr sz="2400" kern="1200">
                <a:solidFill>
                  <a:schemeClr val="tx1"/>
                </a:solidFill>
                <a:latin typeface="Arial" pitchFamily="34" charset="0"/>
                <a:ea typeface="ＭＳ Ｐゴシック" charset="0"/>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ea typeface="Arial" pitchFamily="34" charset="0"/>
                <a:cs typeface="Arial" pitchFamily="34" charset="0"/>
              </a:defRPr>
            </a:lvl9pPr>
          </a:lstStyle>
          <a:p>
            <a:pPr eaLnBrk="1" hangingPunct="1">
              <a:defRPr/>
            </a:pPr>
            <a:r>
              <a:rPr lang="en-US" sz="1200" b="1">
                <a:latin typeface="Trebuchet MS"/>
                <a:ea typeface="MS PGothic" charset="0"/>
                <a:cs typeface="MS PGothic" charset="0"/>
                <a:sym typeface="Helvetica" charset="0"/>
              </a:rPr>
              <a:t>The world’s leading market intelligence agency</a:t>
            </a:r>
          </a:p>
        </p:txBody>
      </p:sp>
      <p:pic>
        <p:nvPicPr>
          <p:cNvPr id="2" name="mintel_logo">
            <a:extLst>
              <a:ext uri="{FF2B5EF4-FFF2-40B4-BE49-F238E27FC236}">
                <a16:creationId xmlns:a16="http://schemas.microsoft.com/office/drawing/2014/main" id="{AB9F4F89-57B5-27C8-9A37-A6984BFE548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984000" y="252000"/>
            <a:ext cx="1115926" cy="407208"/>
          </a:xfrm>
          <a:prstGeom prst="rect">
            <a:avLst/>
          </a:prstGeom>
        </p:spPr>
      </p:pic>
    </p:spTree>
    <p:extLst>
      <p:ext uri="{BB962C8B-B14F-4D97-AF65-F5344CB8AC3E}">
        <p14:creationId xmlns:p14="http://schemas.microsoft.com/office/powerpoint/2010/main" val="2040372796"/>
      </p:ext>
    </p:extLst>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xfer-block-wall-of-text">
    <p:spTree>
      <p:nvGrpSpPr>
        <p:cNvPr id="1" name=""/>
        <p:cNvGrpSpPr/>
        <p:nvPr/>
      </p:nvGrpSpPr>
      <p:grpSpPr>
        <a:xfrm>
          <a:off x="0" y="0"/>
          <a:ext cx="0" cy="0"/>
        </a:xfrm>
      </p:grpSpPr>
      <p:sp>
        <p:nvSpPr>
          <p:cNvPr id="11" name="text"/>
          <p:cNvSpPr>
            <a:spLocks noGrp="1"/>
          </p:cNvSpPr>
          <p:nvPr>
            <p:ph type="body" sz="quarter" idx="11"/>
          </p:nvPr>
        </p:nvSpPr>
        <p:spPr>
          <a:xfrm>
            <a:off x="347663" y="352426"/>
            <a:ext cx="8207375" cy="416242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5"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998844326"/>
      </p:ext>
    </p:extLst>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image-right">
    <p:spTree>
      <p:nvGrpSpPr>
        <p:cNvPr id="1" name=""/>
        <p:cNvGrpSpPr/>
        <p:nvPr/>
      </p:nvGrpSpPr>
      <p:grpSpPr>
        <a:xfrm>
          <a:off x="0" y="0"/>
          <a:ext cx="0" cy="0"/>
        </a:xfrm>
      </p:grpSpPr>
      <p:sp>
        <p:nvSpPr>
          <p:cNvPr id="10" name="image_border2"/>
          <p:cNvSpPr>
            <a:spLocks noChangeArrowheads="1"/>
          </p:cNvSpPr>
          <p:nvPr/>
        </p:nvSpPr>
        <p:spPr bwMode="auto">
          <a:xfrm>
            <a:off x="6110288"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2" name="image_border1"/>
          <p:cNvSpPr>
            <a:spLocks noChangeArrowheads="1"/>
          </p:cNvSpPr>
          <p:nvPr/>
        </p:nvSpPr>
        <p:spPr bwMode="auto">
          <a:xfrm>
            <a:off x="3233738"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47664" y="1100140"/>
            <a:ext cx="2547937"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media_caption2"/>
          <p:cNvSpPr>
            <a:spLocks noGrp="1"/>
          </p:cNvSpPr>
          <p:nvPr>
            <p:ph type="body" sz="quarter" idx="14"/>
          </p:nvPr>
        </p:nvSpPr>
        <p:spPr>
          <a:xfrm>
            <a:off x="6112095" y="3641522"/>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5" name="callout_image2"/>
          <p:cNvSpPr>
            <a:spLocks noGrp="1"/>
          </p:cNvSpPr>
          <p:nvPr>
            <p:ph type="pic" sz="quarter" idx="15"/>
          </p:nvPr>
        </p:nvSpPr>
        <p:spPr>
          <a:xfrm>
            <a:off x="6111252" y="1036640"/>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6" name="media_caption1"/>
          <p:cNvSpPr>
            <a:spLocks noGrp="1"/>
          </p:cNvSpPr>
          <p:nvPr>
            <p:ph type="body" sz="quarter" idx="16"/>
          </p:nvPr>
        </p:nvSpPr>
        <p:spPr>
          <a:xfrm>
            <a:off x="3234274" y="3641523"/>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7" name="callout_image1"/>
          <p:cNvSpPr>
            <a:spLocks noGrp="1"/>
          </p:cNvSpPr>
          <p:nvPr>
            <p:ph type="pic" sz="quarter" idx="17"/>
          </p:nvPr>
        </p:nvSpPr>
        <p:spPr>
          <a:xfrm>
            <a:off x="3233431" y="1036641"/>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3" name="go_to_button"/>
          <p:cNvSpPr>
            <a:spLocks noGrp="1"/>
          </p:cNvSpPr>
          <p:nvPr>
            <p:ph type="body" sz="quarter" idx="20"/>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1"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2"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37038384"/>
      </p:ext>
    </p:extLst>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image-left">
    <p:spTree>
      <p:nvGrpSpPr>
        <p:cNvPr id="1" name=""/>
        <p:cNvGrpSpPr/>
        <p:nvPr/>
      </p:nvGrpSpPr>
      <p:grpSpPr>
        <a:xfrm>
          <a:off x="0" y="0"/>
          <a:ext cx="0" cy="0"/>
        </a:xfrm>
      </p:grpSpPr>
      <p:sp>
        <p:nvSpPr>
          <p:cNvPr id="10" name="image_border2"/>
          <p:cNvSpPr>
            <a:spLocks noChangeArrowheads="1"/>
          </p:cNvSpPr>
          <p:nvPr/>
        </p:nvSpPr>
        <p:spPr bwMode="auto">
          <a:xfrm>
            <a:off x="3206750"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image_border1"/>
          <p:cNvSpPr>
            <a:spLocks noChangeArrowheads="1"/>
          </p:cNvSpPr>
          <p:nvPr/>
        </p:nvSpPr>
        <p:spPr bwMode="auto">
          <a:xfrm>
            <a:off x="330200"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3" name="text"/>
          <p:cNvSpPr>
            <a:spLocks noGrp="1"/>
          </p:cNvSpPr>
          <p:nvPr>
            <p:ph type="body" sz="quarter" idx="11"/>
          </p:nvPr>
        </p:nvSpPr>
        <p:spPr>
          <a:xfrm>
            <a:off x="6156176" y="1100140"/>
            <a:ext cx="2547937"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24" name="media_caption2"/>
          <p:cNvSpPr>
            <a:spLocks noGrp="1"/>
          </p:cNvSpPr>
          <p:nvPr>
            <p:ph type="body" sz="quarter" idx="14"/>
          </p:nvPr>
        </p:nvSpPr>
        <p:spPr>
          <a:xfrm>
            <a:off x="3207946" y="3641522"/>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25" name="callout_image2"/>
          <p:cNvSpPr>
            <a:spLocks noGrp="1"/>
          </p:cNvSpPr>
          <p:nvPr>
            <p:ph type="pic" sz="quarter" idx="15"/>
          </p:nvPr>
        </p:nvSpPr>
        <p:spPr>
          <a:xfrm>
            <a:off x="3207103" y="1036640"/>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26" name="media_caption1"/>
          <p:cNvSpPr>
            <a:spLocks noGrp="1"/>
          </p:cNvSpPr>
          <p:nvPr>
            <p:ph type="body" sz="quarter" idx="16"/>
          </p:nvPr>
        </p:nvSpPr>
        <p:spPr>
          <a:xfrm>
            <a:off x="330125" y="3641523"/>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27" name="callout_image1"/>
          <p:cNvSpPr>
            <a:spLocks noGrp="1"/>
          </p:cNvSpPr>
          <p:nvPr>
            <p:ph type="pic" sz="quarter" idx="17"/>
          </p:nvPr>
        </p:nvSpPr>
        <p:spPr>
          <a:xfrm>
            <a:off x="329282" y="1036641"/>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3" name="go_to_button"/>
          <p:cNvSpPr>
            <a:spLocks noGrp="1"/>
          </p:cNvSpPr>
          <p:nvPr>
            <p:ph type="body" sz="quarter" idx="20"/>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6"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7"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249059048"/>
      </p:ext>
    </p:extLst>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third-table-right">
    <p:spTree>
      <p:nvGrpSpPr>
        <p:cNvPr id="1" name=""/>
        <p:cNvGrpSpPr/>
        <p:nvPr/>
      </p:nvGrpSpPr>
      <p:grpSpPr>
        <a:xfrm>
          <a:off x="0" y="0"/>
          <a:ext cx="0" cy="0"/>
        </a:xfrm>
      </p:grpSpPr>
      <p:graphicFrame>
        <p:nvGraphicFramePr>
          <p:cNvPr id="7" name="table" descr="table"/>
          <p:cNvGraphicFramePr>
            <a:graphicFrameLocks noGrp="1"/>
          </p:cNvGraphicFramePr>
          <p:nvPr/>
        </p:nvGraphicFramePr>
        <p:xfrm>
          <a:off x="3203575" y="1563688"/>
          <a:ext cx="5545140" cy="2663830"/>
        </p:xfrm>
        <a:graphic>
          <a:graphicData uri="http://schemas.openxmlformats.org/drawingml/2006/table">
            <a:tbl>
              <a:tblPr firstRow="1" bandRow="1">
                <a:tableStyleId>{5C22544A-7EE6-4342-B048-85BDC9FD1C3A}</a:tableStyleId>
              </a:tblPr>
              <a:tblGrid>
                <a:gridCol w="1109028">
                  <a:extLst>
                    <a:ext uri="{9D8B030D-6E8A-4147-A177-3AD203B41FA5}">
                      <a16:colId xmlns:a16="http://schemas.microsoft.com/office/drawing/2014/main" val="20000"/>
                    </a:ext>
                  </a:extLst>
                </a:gridCol>
                <a:gridCol w="1109028">
                  <a:extLst>
                    <a:ext uri="{9D8B030D-6E8A-4147-A177-3AD203B41FA5}">
                      <a16:colId xmlns:a16="http://schemas.microsoft.com/office/drawing/2014/main" val="20001"/>
                    </a:ext>
                  </a:extLst>
                </a:gridCol>
                <a:gridCol w="1109028">
                  <a:extLst>
                    <a:ext uri="{9D8B030D-6E8A-4147-A177-3AD203B41FA5}">
                      <a16:colId xmlns:a16="http://schemas.microsoft.com/office/drawing/2014/main" val="20002"/>
                    </a:ext>
                  </a:extLst>
                </a:gridCol>
                <a:gridCol w="1109028">
                  <a:extLst>
                    <a:ext uri="{9D8B030D-6E8A-4147-A177-3AD203B41FA5}">
                      <a16:colId xmlns:a16="http://schemas.microsoft.com/office/drawing/2014/main" val="20003"/>
                    </a:ext>
                  </a:extLst>
                </a:gridCol>
                <a:gridCol w="1109028">
                  <a:extLst>
                    <a:ext uri="{9D8B030D-6E8A-4147-A177-3AD203B41FA5}">
                      <a16:colId xmlns:a16="http://schemas.microsoft.com/office/drawing/2014/main" val="20004"/>
                    </a:ext>
                  </a:extLst>
                </a:gridCol>
              </a:tblGrid>
              <a:tr h="266383">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0"/>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1"/>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2"/>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3"/>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4"/>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5"/>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6"/>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7"/>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8"/>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9"/>
                  </a:ext>
                </a:extLst>
              </a:tr>
            </a:tbl>
          </a:graphicData>
        </a:graphic>
      </p:graphicFrame>
      <p:sp>
        <p:nvSpPr>
          <p:cNvPr id="11" name="text"/>
          <p:cNvSpPr>
            <a:spLocks noGrp="1"/>
          </p:cNvSpPr>
          <p:nvPr>
            <p:ph type="body" sz="quarter" idx="11"/>
          </p:nvPr>
        </p:nvSpPr>
        <p:spPr>
          <a:xfrm>
            <a:off x="347665" y="1100137"/>
            <a:ext cx="2547936" cy="3122613"/>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2" name="caption"/>
          <p:cNvSpPr>
            <a:spLocks noGrp="1"/>
          </p:cNvSpPr>
          <p:nvPr>
            <p:ph type="body" sz="quarter" idx="13"/>
          </p:nvPr>
        </p:nvSpPr>
        <p:spPr>
          <a:xfrm>
            <a:off x="3233738" y="1106489"/>
            <a:ext cx="4991100" cy="3921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295576284"/>
      </p:ext>
    </p:extLst>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third-table-left">
    <p:spTree>
      <p:nvGrpSpPr>
        <p:cNvPr id="1" name=""/>
        <p:cNvGrpSpPr/>
        <p:nvPr/>
      </p:nvGrpSpPr>
      <p:grpSpPr>
        <a:xfrm>
          <a:off x="0" y="0"/>
          <a:ext cx="0" cy="0"/>
        </a:xfrm>
      </p:grpSpPr>
      <p:graphicFrame>
        <p:nvGraphicFramePr>
          <p:cNvPr id="7" name="table" descr="table"/>
          <p:cNvGraphicFramePr>
            <a:graphicFrameLocks noGrp="1"/>
          </p:cNvGraphicFramePr>
          <p:nvPr/>
        </p:nvGraphicFramePr>
        <p:xfrm>
          <a:off x="323850" y="1563688"/>
          <a:ext cx="5543550" cy="2663830"/>
        </p:xfrm>
        <a:graphic>
          <a:graphicData uri="http://schemas.openxmlformats.org/drawingml/2006/table">
            <a:tbl>
              <a:tblPr firstRow="1" bandRow="1">
                <a:tableStyleId>{5C22544A-7EE6-4342-B048-85BDC9FD1C3A}</a:tableStyleId>
              </a:tblPr>
              <a:tblGrid>
                <a:gridCol w="1108710">
                  <a:extLst>
                    <a:ext uri="{9D8B030D-6E8A-4147-A177-3AD203B41FA5}">
                      <a16:colId xmlns:a16="http://schemas.microsoft.com/office/drawing/2014/main" val="20000"/>
                    </a:ext>
                  </a:extLst>
                </a:gridCol>
                <a:gridCol w="1108710">
                  <a:extLst>
                    <a:ext uri="{9D8B030D-6E8A-4147-A177-3AD203B41FA5}">
                      <a16:colId xmlns:a16="http://schemas.microsoft.com/office/drawing/2014/main" val="20001"/>
                    </a:ext>
                  </a:extLst>
                </a:gridCol>
                <a:gridCol w="1108710">
                  <a:extLst>
                    <a:ext uri="{9D8B030D-6E8A-4147-A177-3AD203B41FA5}">
                      <a16:colId xmlns:a16="http://schemas.microsoft.com/office/drawing/2014/main" val="20002"/>
                    </a:ext>
                  </a:extLst>
                </a:gridCol>
                <a:gridCol w="1108710">
                  <a:extLst>
                    <a:ext uri="{9D8B030D-6E8A-4147-A177-3AD203B41FA5}">
                      <a16:colId xmlns:a16="http://schemas.microsoft.com/office/drawing/2014/main" val="20003"/>
                    </a:ext>
                  </a:extLst>
                </a:gridCol>
                <a:gridCol w="1108710">
                  <a:extLst>
                    <a:ext uri="{9D8B030D-6E8A-4147-A177-3AD203B41FA5}">
                      <a16:colId xmlns:a16="http://schemas.microsoft.com/office/drawing/2014/main" val="20004"/>
                    </a:ext>
                  </a:extLst>
                </a:gridCol>
              </a:tblGrid>
              <a:tr h="266383">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0"/>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1"/>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2"/>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3"/>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4"/>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5"/>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6"/>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7"/>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8"/>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9"/>
                  </a:ext>
                </a:extLst>
              </a:tr>
            </a:tbl>
          </a:graphicData>
        </a:graphic>
      </p:graphicFrame>
      <p:sp>
        <p:nvSpPr>
          <p:cNvPr id="3" name="text"/>
          <p:cNvSpPr>
            <a:spLocks noGrp="1"/>
          </p:cNvSpPr>
          <p:nvPr>
            <p:ph type="body" sz="quarter" idx="11"/>
          </p:nvPr>
        </p:nvSpPr>
        <p:spPr>
          <a:xfrm>
            <a:off x="6127752" y="1100137"/>
            <a:ext cx="2547936" cy="3122613"/>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caption"/>
          <p:cNvSpPr>
            <a:spLocks noGrp="1"/>
          </p:cNvSpPr>
          <p:nvPr>
            <p:ph type="body" sz="quarter" idx="13"/>
          </p:nvPr>
        </p:nvSpPr>
        <p:spPr>
          <a:xfrm>
            <a:off x="325116" y="1106489"/>
            <a:ext cx="4991100" cy="3921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5"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821530841"/>
      </p:ext>
    </p:extLst>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asset">
    <p:spTree>
      <p:nvGrpSpPr>
        <p:cNvPr id="1" name=""/>
        <p:cNvGrpSpPr/>
        <p:nvPr/>
      </p:nvGrpSpPr>
      <p:grpSpPr>
        <a:xfrm>
          <a:off x="0" y="0"/>
          <a:ext cx="0" cy="0"/>
        </a:xfrm>
      </p:grpSpPr>
      <p:sp>
        <p:nvSpPr>
          <p:cNvPr id="12" name="transparency1"/>
          <p:cNvSpPr>
            <a:spLocks noChangeArrowheads="1"/>
          </p:cNvSpPr>
          <p:nvPr/>
        </p:nvSpPr>
        <p:spPr bwMode="auto">
          <a:xfrm>
            <a:off x="323850" y="1749425"/>
            <a:ext cx="2603500" cy="2598738"/>
          </a:xfrm>
          <a:prstGeom prst="rect">
            <a:avLst/>
          </a:prstGeom>
          <a:solidFill>
            <a:schemeClr val="bg1"/>
          </a:solidFill>
          <a:ln w="19050">
            <a:solidFill>
              <a:srgbClr val="CACACA"/>
            </a:solidFill>
            <a:miter lim="400000"/>
          </a:ln>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fontAlgn="auto" hangingPunct="1">
              <a:spcBef>
                <a:spcPct val="0"/>
              </a:spcBef>
              <a:spcAft>
                <a:spcPct val="0"/>
              </a:spcAft>
              <a:defRPr/>
            </a:pPr>
            <a:endParaRPr lang="en-US" altLang="en-US" sz="1800">
              <a:latin typeface="Trebuchet MS"/>
              <a:cs typeface="Trebuchet MS"/>
            </a:endParaRPr>
          </a:p>
        </p:txBody>
      </p:sp>
      <p:sp>
        <p:nvSpPr>
          <p:cNvPr id="13" name="download_button1"/>
          <p:cNvSpPr>
            <a:spLocks noChangeArrowheads="1"/>
          </p:cNvSpPr>
          <p:nvPr/>
        </p:nvSpPr>
        <p:spPr bwMode="auto">
          <a:xfrm>
            <a:off x="666750" y="3895725"/>
            <a:ext cx="1933575" cy="447675"/>
          </a:xfrm>
          <a:prstGeom prst="rect">
            <a:avLst/>
          </a:prstGeom>
          <a:solidFill>
            <a:schemeClr val="bg1">
              <a:lumMod val="95000"/>
            </a:schemeClr>
          </a:solidFill>
          <a:ln w="19050">
            <a:solidFill>
              <a:schemeClr val="bg1">
                <a:lumMod val="75000"/>
              </a:schemeClr>
            </a:solidFill>
            <a:miter lim="400000"/>
          </a:ln>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algn="ctr" fontAlgn="auto">
              <a:spcBef>
                <a:spcPct val="0"/>
              </a:spcBef>
              <a:spcAft>
                <a:spcPct val="0"/>
              </a:spcAft>
              <a:defRPr/>
            </a:pPr>
            <a:r>
              <a:rPr lang="en-US" sz="1200" b="1">
                <a:latin typeface="Trebuchet MS"/>
                <a:ea typeface="ＭＳ Ｐゴシック" charset="0"/>
                <a:cs typeface="ＭＳ Ｐゴシック" charset="0"/>
              </a:rPr>
              <a:t>Download</a:t>
            </a:r>
          </a:p>
        </p:txBody>
      </p:sp>
      <p:sp>
        <p:nvSpPr>
          <p:cNvPr id="16" name="transparency2"/>
          <p:cNvSpPr>
            <a:spLocks noChangeArrowheads="1"/>
          </p:cNvSpPr>
          <p:nvPr/>
        </p:nvSpPr>
        <p:spPr bwMode="auto">
          <a:xfrm>
            <a:off x="3203575" y="1757363"/>
            <a:ext cx="2603500" cy="2598737"/>
          </a:xfrm>
          <a:prstGeom prst="rect">
            <a:avLst/>
          </a:prstGeom>
          <a:solidFill>
            <a:schemeClr val="bg1"/>
          </a:solidFill>
          <a:ln w="19050">
            <a:solidFill>
              <a:srgbClr val="CACACA"/>
            </a:solidFill>
            <a:miter lim="400000"/>
          </a:ln>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fontAlgn="auto" hangingPunct="1">
              <a:spcBef>
                <a:spcPct val="0"/>
              </a:spcBef>
              <a:spcAft>
                <a:spcPct val="0"/>
              </a:spcAft>
              <a:defRPr/>
            </a:pPr>
            <a:endParaRPr lang="en-US" altLang="en-US" sz="1800">
              <a:latin typeface="Trebuchet MS"/>
              <a:cs typeface="Trebuchet MS"/>
            </a:endParaRPr>
          </a:p>
        </p:txBody>
      </p:sp>
      <p:sp>
        <p:nvSpPr>
          <p:cNvPr id="17" name="download_button2"/>
          <p:cNvSpPr>
            <a:spLocks noChangeArrowheads="1"/>
          </p:cNvSpPr>
          <p:nvPr/>
        </p:nvSpPr>
        <p:spPr bwMode="auto">
          <a:xfrm>
            <a:off x="3538538" y="3895725"/>
            <a:ext cx="1933575" cy="447675"/>
          </a:xfrm>
          <a:prstGeom prst="rect">
            <a:avLst/>
          </a:prstGeom>
          <a:solidFill>
            <a:schemeClr val="bg1">
              <a:lumMod val="95000"/>
            </a:schemeClr>
          </a:solidFill>
          <a:ln w="19050">
            <a:solidFill>
              <a:schemeClr val="bg1">
                <a:lumMod val="75000"/>
              </a:schemeClr>
            </a:solidFill>
            <a:miter lim="400000"/>
          </a:ln>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algn="ctr" fontAlgn="auto">
              <a:spcBef>
                <a:spcPct val="0"/>
              </a:spcBef>
              <a:spcAft>
                <a:spcPct val="0"/>
              </a:spcAft>
              <a:defRPr/>
            </a:pPr>
            <a:r>
              <a:rPr lang="en-US" sz="1200" b="1">
                <a:latin typeface="Trebuchet MS"/>
                <a:ea typeface="ＭＳ Ｐゴシック" charset="0"/>
                <a:cs typeface="ＭＳ Ｐゴシック" charset="0"/>
              </a:rPr>
              <a:t>Download</a:t>
            </a:r>
          </a:p>
        </p:txBody>
      </p:sp>
      <p:sp>
        <p:nvSpPr>
          <p:cNvPr id="18" name="transparency3"/>
          <p:cNvSpPr>
            <a:spLocks noChangeArrowheads="1"/>
          </p:cNvSpPr>
          <p:nvPr/>
        </p:nvSpPr>
        <p:spPr bwMode="auto">
          <a:xfrm>
            <a:off x="6011863" y="1749425"/>
            <a:ext cx="2603500" cy="2598738"/>
          </a:xfrm>
          <a:prstGeom prst="rect">
            <a:avLst/>
          </a:prstGeom>
          <a:solidFill>
            <a:schemeClr val="bg1"/>
          </a:solidFill>
          <a:ln w="19050">
            <a:solidFill>
              <a:srgbClr val="CACACA"/>
            </a:solidFill>
            <a:miter lim="400000"/>
          </a:ln>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fontAlgn="auto" hangingPunct="1">
              <a:spcBef>
                <a:spcPct val="0"/>
              </a:spcBef>
              <a:spcAft>
                <a:spcPct val="0"/>
              </a:spcAft>
              <a:defRPr/>
            </a:pPr>
            <a:endParaRPr lang="en-US" altLang="en-US" sz="1800">
              <a:latin typeface="Trebuchet MS"/>
              <a:cs typeface="Trebuchet MS"/>
            </a:endParaRPr>
          </a:p>
        </p:txBody>
      </p:sp>
      <p:sp>
        <p:nvSpPr>
          <p:cNvPr id="19" name="download_button3"/>
          <p:cNvSpPr>
            <a:spLocks noChangeArrowheads="1"/>
          </p:cNvSpPr>
          <p:nvPr/>
        </p:nvSpPr>
        <p:spPr bwMode="auto">
          <a:xfrm>
            <a:off x="6354763" y="3895725"/>
            <a:ext cx="1933575" cy="447675"/>
          </a:xfrm>
          <a:prstGeom prst="rect">
            <a:avLst/>
          </a:prstGeom>
          <a:solidFill>
            <a:schemeClr val="bg1">
              <a:lumMod val="95000"/>
            </a:schemeClr>
          </a:solidFill>
          <a:ln w="19050">
            <a:solidFill>
              <a:schemeClr val="bg1">
                <a:lumMod val="75000"/>
              </a:schemeClr>
            </a:solidFill>
            <a:miter lim="400000"/>
          </a:ln>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algn="ctr" fontAlgn="auto">
              <a:spcBef>
                <a:spcPct val="0"/>
              </a:spcBef>
              <a:spcAft>
                <a:spcPct val="0"/>
              </a:spcAft>
              <a:defRPr/>
            </a:pPr>
            <a:r>
              <a:rPr lang="en-US" sz="1200" b="1">
                <a:latin typeface="Trebuchet MS"/>
                <a:ea typeface="ＭＳ Ｐゴシック" charset="0"/>
                <a:cs typeface="ＭＳ Ｐゴシック" charset="0"/>
              </a:rPr>
              <a:t>Download</a:t>
            </a:r>
          </a:p>
        </p:txBody>
      </p:sp>
      <p:sp>
        <p:nvSpPr>
          <p:cNvPr id="11" name="stat_context"/>
          <p:cNvSpPr>
            <a:spLocks noGrp="1"/>
          </p:cNvSpPr>
          <p:nvPr>
            <p:ph type="body" sz="quarter" idx="11"/>
          </p:nvPr>
        </p:nvSpPr>
        <p:spPr>
          <a:xfrm>
            <a:off x="347663" y="1062038"/>
            <a:ext cx="8207375" cy="642937"/>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stat_follow_on1"/>
          <p:cNvSpPr>
            <a:spLocks noGrp="1"/>
          </p:cNvSpPr>
          <p:nvPr>
            <p:ph type="body" sz="quarter" idx="15"/>
          </p:nvPr>
        </p:nvSpPr>
        <p:spPr>
          <a:xfrm>
            <a:off x="445815" y="3076575"/>
            <a:ext cx="2306638" cy="581025"/>
          </a:xfrm>
          <a:prstGeom prst="rect">
            <a:avLst/>
          </a:prstGeom>
        </p:spPr>
        <p:txBody>
          <a:bodyPr/>
          <a:lstStyle>
            <a:lvl1pPr marL="0" indent="0" algn="ctr">
              <a:buNone/>
              <a:defRPr sz="1200">
                <a:latin typeface="Trebuchet MS"/>
                <a:cs typeface="Trebuchet MS"/>
              </a:defRPr>
            </a:lvl1pPr>
          </a:lstStyle>
          <a:p>
            <a:pPr lvl="0"/>
            <a:r>
              <a:rPr lang="en-US" altLang="zh-CN" smtClean="0"/>
              <a:t>Edit Master text styles</a:t>
            </a:r>
          </a:p>
        </p:txBody>
      </p:sp>
      <p:sp>
        <p:nvSpPr>
          <p:cNvPr id="26" name="file_icon1"/>
          <p:cNvSpPr>
            <a:spLocks noGrp="1"/>
          </p:cNvSpPr>
          <p:nvPr>
            <p:ph type="pic" sz="quarter" idx="16"/>
          </p:nvPr>
        </p:nvSpPr>
        <p:spPr>
          <a:xfrm>
            <a:off x="1199828" y="2003424"/>
            <a:ext cx="867600" cy="866775"/>
          </a:xfrm>
          <a:prstGeom prst="rect">
            <a:avLst/>
          </a:prstGeom>
        </p:spPr>
        <p:txBody>
          <a:bodyPr/>
          <a:lstStyle>
            <a:lvl1pPr marL="0" indent="0">
              <a:buNone/>
              <a:defRPr sz="1400" baseline="0">
                <a:latin typeface="Trebuchet MS"/>
                <a:cs typeface="Trebuchet MS"/>
              </a:defRPr>
            </a:lvl1pPr>
          </a:lstStyle>
          <a:p>
            <a:pPr lvl="0"/>
            <a:r>
              <a:rPr lang="en-US" altLang="zh-CN" noProof="0" smtClean="0"/>
              <a:t>Click icon to add picture</a:t>
            </a:r>
            <a:endParaRPr lang="en-GB" noProof="0"/>
          </a:p>
        </p:txBody>
      </p:sp>
      <p:sp>
        <p:nvSpPr>
          <p:cNvPr id="14" name="stat_follow_on2"/>
          <p:cNvSpPr>
            <a:spLocks noGrp="1"/>
          </p:cNvSpPr>
          <p:nvPr>
            <p:ph type="body" sz="quarter" idx="18"/>
          </p:nvPr>
        </p:nvSpPr>
        <p:spPr>
          <a:xfrm>
            <a:off x="3352279" y="3055144"/>
            <a:ext cx="2306638" cy="581025"/>
          </a:xfrm>
          <a:prstGeom prst="rect">
            <a:avLst/>
          </a:prstGeom>
        </p:spPr>
        <p:txBody>
          <a:bodyPr/>
          <a:lstStyle>
            <a:lvl1pPr marL="0" indent="0" algn="ctr">
              <a:buNone/>
              <a:defRPr sz="1200">
                <a:latin typeface="Trebuchet MS"/>
                <a:cs typeface="Trebuchet MS"/>
              </a:defRPr>
            </a:lvl1pPr>
          </a:lstStyle>
          <a:p>
            <a:pPr lvl="0"/>
            <a:r>
              <a:rPr lang="en-US" altLang="zh-CN" smtClean="0"/>
              <a:t>Edit Master text styles</a:t>
            </a:r>
          </a:p>
        </p:txBody>
      </p:sp>
      <p:sp>
        <p:nvSpPr>
          <p:cNvPr id="15" name="file_icon2"/>
          <p:cNvSpPr>
            <a:spLocks noGrp="1"/>
          </p:cNvSpPr>
          <p:nvPr>
            <p:ph type="pic" sz="quarter" idx="19"/>
          </p:nvPr>
        </p:nvSpPr>
        <p:spPr>
          <a:xfrm>
            <a:off x="4071797" y="1995686"/>
            <a:ext cx="867600" cy="866775"/>
          </a:xfrm>
          <a:prstGeom prst="rect">
            <a:avLst/>
          </a:prstGeom>
        </p:spPr>
        <p:txBody>
          <a:bodyPr/>
          <a:lstStyle>
            <a:lvl1pPr marL="0" indent="0">
              <a:buNone/>
              <a:defRPr sz="1400" baseline="0">
                <a:latin typeface="Trebuchet MS"/>
                <a:cs typeface="Trebuchet MS"/>
              </a:defRPr>
            </a:lvl1pPr>
          </a:lstStyle>
          <a:p>
            <a:pPr lvl="0"/>
            <a:r>
              <a:rPr lang="en-US" altLang="zh-CN" noProof="0" smtClean="0"/>
              <a:t>Click icon to add picture</a:t>
            </a:r>
            <a:endParaRPr lang="en-GB" noProof="0"/>
          </a:p>
        </p:txBody>
      </p:sp>
      <p:sp>
        <p:nvSpPr>
          <p:cNvPr id="20" name="stat_follow_on3"/>
          <p:cNvSpPr>
            <a:spLocks noGrp="1"/>
          </p:cNvSpPr>
          <p:nvPr>
            <p:ph type="body" sz="quarter" idx="20"/>
          </p:nvPr>
        </p:nvSpPr>
        <p:spPr>
          <a:xfrm>
            <a:off x="6134447" y="3076575"/>
            <a:ext cx="2306638" cy="581025"/>
          </a:xfrm>
          <a:prstGeom prst="rect">
            <a:avLst/>
          </a:prstGeom>
        </p:spPr>
        <p:txBody>
          <a:bodyPr/>
          <a:lstStyle>
            <a:lvl1pPr marL="0" indent="0" algn="ctr">
              <a:buNone/>
              <a:defRPr sz="1200">
                <a:latin typeface="Trebuchet MS"/>
                <a:cs typeface="Trebuchet MS"/>
              </a:defRPr>
            </a:lvl1pPr>
          </a:lstStyle>
          <a:p>
            <a:pPr lvl="0"/>
            <a:r>
              <a:rPr lang="en-US" altLang="zh-CN" smtClean="0"/>
              <a:t>Edit Master text styles</a:t>
            </a:r>
          </a:p>
        </p:txBody>
      </p:sp>
      <p:sp>
        <p:nvSpPr>
          <p:cNvPr id="21" name="file_icon3"/>
          <p:cNvSpPr>
            <a:spLocks noGrp="1"/>
          </p:cNvSpPr>
          <p:nvPr>
            <p:ph type="pic" sz="quarter" idx="21"/>
          </p:nvPr>
        </p:nvSpPr>
        <p:spPr>
          <a:xfrm>
            <a:off x="6888460" y="2003424"/>
            <a:ext cx="867600" cy="866775"/>
          </a:xfrm>
          <a:prstGeom prst="rect">
            <a:avLst/>
          </a:prstGeom>
        </p:spPr>
        <p:txBody>
          <a:bodyPr/>
          <a:lstStyle>
            <a:lvl1pPr marL="0" indent="0">
              <a:buNone/>
              <a:defRPr sz="1400" baseline="0">
                <a:latin typeface="Trebuchet MS"/>
                <a:cs typeface="Trebuchet MS"/>
              </a:defRPr>
            </a:lvl1pPr>
          </a:lstStyle>
          <a:p>
            <a:pPr lvl="0"/>
            <a:r>
              <a:rPr lang="en-US" altLang="zh-CN" noProof="0" smtClean="0"/>
              <a:t>Click icon to add picture</a:t>
            </a:r>
            <a:endParaRPr lang="en-GB" noProof="0"/>
          </a:p>
        </p:txBody>
      </p:sp>
      <p:sp>
        <p:nvSpPr>
          <p:cNvPr id="23" name="go_to_button"/>
          <p:cNvSpPr>
            <a:spLocks noGrp="1"/>
          </p:cNvSpPr>
          <p:nvPr>
            <p:ph type="body" sz="quarter" idx="23"/>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7"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011384991"/>
      </p:ext>
    </p:extLst>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quadrant">
    <p:spTree>
      <p:nvGrpSpPr>
        <p:cNvPr id="1" name=""/>
        <p:cNvGrpSpPr/>
        <p:nvPr/>
      </p:nvGrpSpPr>
      <p:grpSpPr>
        <a:xfrm>
          <a:off x="0" y="0"/>
          <a:ext cx="0" cy="0"/>
        </a:xfrm>
      </p:grpSpPr>
      <p:sp>
        <p:nvSpPr>
          <p:cNvPr id="9" name="Rectangle"/>
          <p:cNvSpPr>
            <a:spLocks noChangeArrowheads="1"/>
          </p:cNvSpPr>
          <p:nvPr/>
        </p:nvSpPr>
        <p:spPr bwMode="auto">
          <a:xfrm>
            <a:off x="346075" y="1150938"/>
            <a:ext cx="3887788" cy="154781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0" name="Rectangle"/>
          <p:cNvSpPr>
            <a:spLocks noChangeArrowheads="1"/>
          </p:cNvSpPr>
          <p:nvPr/>
        </p:nvSpPr>
        <p:spPr bwMode="auto">
          <a:xfrm>
            <a:off x="336550" y="2851150"/>
            <a:ext cx="3887788" cy="1547813"/>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1" name="Rectangle"/>
          <p:cNvSpPr>
            <a:spLocks noChangeArrowheads="1"/>
          </p:cNvSpPr>
          <p:nvPr/>
        </p:nvSpPr>
        <p:spPr bwMode="auto">
          <a:xfrm>
            <a:off x="4676775" y="1150938"/>
            <a:ext cx="3887788" cy="154781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2" name="Rectangle"/>
          <p:cNvSpPr>
            <a:spLocks noChangeArrowheads="1"/>
          </p:cNvSpPr>
          <p:nvPr/>
        </p:nvSpPr>
        <p:spPr bwMode="auto">
          <a:xfrm>
            <a:off x="4667250" y="2851150"/>
            <a:ext cx="3887788" cy="1547813"/>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3" name="column_text1"/>
          <p:cNvSpPr>
            <a:spLocks noGrp="1"/>
          </p:cNvSpPr>
          <p:nvPr>
            <p:ph type="body" sz="quarter" idx="11"/>
          </p:nvPr>
        </p:nvSpPr>
        <p:spPr>
          <a:xfrm>
            <a:off x="395536" y="1189883"/>
            <a:ext cx="3852000" cy="145387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4" name="column_text2"/>
          <p:cNvSpPr>
            <a:spLocks noGrp="1"/>
          </p:cNvSpPr>
          <p:nvPr>
            <p:ph type="body" sz="quarter" idx="12"/>
          </p:nvPr>
        </p:nvSpPr>
        <p:spPr>
          <a:xfrm>
            <a:off x="4716016" y="1203598"/>
            <a:ext cx="3852000" cy="1440160"/>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5" name="column_text3"/>
          <p:cNvSpPr>
            <a:spLocks noGrp="1"/>
          </p:cNvSpPr>
          <p:nvPr>
            <p:ph type="body" sz="quarter" idx="13"/>
          </p:nvPr>
        </p:nvSpPr>
        <p:spPr>
          <a:xfrm>
            <a:off x="395536" y="2904360"/>
            <a:ext cx="3852000" cy="139558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6" name="column_text4"/>
          <p:cNvSpPr>
            <a:spLocks noGrp="1"/>
          </p:cNvSpPr>
          <p:nvPr>
            <p:ph type="body" sz="quarter" idx="14"/>
          </p:nvPr>
        </p:nvSpPr>
        <p:spPr>
          <a:xfrm>
            <a:off x="4716016" y="2918075"/>
            <a:ext cx="3852000" cy="1381867"/>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2" name="base_and_source"/>
          <p:cNvSpPr>
            <a:spLocks noGrp="1"/>
          </p:cNvSpPr>
          <p:nvPr>
            <p:ph type="body" sz="quarter" idx="20"/>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3"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607350288"/>
      </p:ext>
    </p:extLst>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col-media">
    <p:spTree>
      <p:nvGrpSpPr>
        <p:cNvPr id="1" name=""/>
        <p:cNvGrpSpPr/>
        <p:nvPr/>
      </p:nvGrpSpPr>
      <p:grpSpPr>
        <a:xfrm>
          <a:off x="0" y="0"/>
          <a:ext cx="0" cy="0"/>
        </a:xfrm>
      </p:grpSpPr>
      <p:sp>
        <p:nvSpPr>
          <p:cNvPr id="14" name="image_border1"/>
          <p:cNvSpPr/>
          <p:nvPr/>
        </p:nvSpPr>
        <p:spPr>
          <a:xfrm>
            <a:off x="333375" y="1617663"/>
            <a:ext cx="3517900" cy="236855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5" name="image_border2"/>
          <p:cNvSpPr/>
          <p:nvPr/>
        </p:nvSpPr>
        <p:spPr>
          <a:xfrm>
            <a:off x="4572000" y="1617663"/>
            <a:ext cx="3519488" cy="236855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0" name="callout_image1"/>
          <p:cNvSpPr>
            <a:spLocks noGrp="1"/>
          </p:cNvSpPr>
          <p:nvPr>
            <p:ph type="pic" sz="quarter" idx="13"/>
          </p:nvPr>
        </p:nvSpPr>
        <p:spPr>
          <a:xfrm>
            <a:off x="349251" y="1635646"/>
            <a:ext cx="3502669" cy="2350663"/>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6" name="callout_image2"/>
          <p:cNvSpPr>
            <a:spLocks noGrp="1"/>
          </p:cNvSpPr>
          <p:nvPr>
            <p:ph type="pic" sz="quarter" idx="17"/>
          </p:nvPr>
        </p:nvSpPr>
        <p:spPr>
          <a:xfrm>
            <a:off x="4588322" y="1635646"/>
            <a:ext cx="3502669" cy="2350663"/>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1" name="media_caption1"/>
          <p:cNvSpPr>
            <a:spLocks noGrp="1"/>
          </p:cNvSpPr>
          <p:nvPr>
            <p:ph type="body" sz="quarter" idx="14"/>
          </p:nvPr>
        </p:nvSpPr>
        <p:spPr>
          <a:xfrm>
            <a:off x="333375" y="4012369"/>
            <a:ext cx="3518545" cy="503597"/>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2" name="media_caption2"/>
          <p:cNvSpPr>
            <a:spLocks noGrp="1"/>
          </p:cNvSpPr>
          <p:nvPr>
            <p:ph type="body" sz="quarter" idx="19"/>
          </p:nvPr>
        </p:nvSpPr>
        <p:spPr>
          <a:xfrm>
            <a:off x="4572446" y="4011910"/>
            <a:ext cx="3518545" cy="520878"/>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3" name="stat_context"/>
          <p:cNvSpPr>
            <a:spLocks noGrp="1"/>
          </p:cNvSpPr>
          <p:nvPr>
            <p:ph type="body" sz="quarter" idx="11"/>
          </p:nvPr>
        </p:nvSpPr>
        <p:spPr>
          <a:xfrm>
            <a:off x="333375" y="1058271"/>
            <a:ext cx="8198024" cy="4389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7"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1"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2" name="callout_social1"/>
          <p:cNvSpPr>
            <a:spLocks noGrp="1"/>
          </p:cNvSpPr>
          <p:nvPr>
            <p:ph type="body" sz="quarter" idx="18"/>
          </p:nvPr>
        </p:nvSpPr>
        <p:spPr>
          <a:xfrm>
            <a:off x="359491" y="1648788"/>
            <a:ext cx="3491783" cy="233742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23" name="callout_social2"/>
          <p:cNvSpPr>
            <a:spLocks noGrp="1"/>
          </p:cNvSpPr>
          <p:nvPr>
            <p:ph type="body" sz="quarter" idx="20"/>
          </p:nvPr>
        </p:nvSpPr>
        <p:spPr>
          <a:xfrm>
            <a:off x="4587676" y="1642264"/>
            <a:ext cx="3491783" cy="233742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550993075"/>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slideLayout" Target="../slideLayouts/slideLayout26.xml" /><Relationship Id="rId16" Type="http://schemas.openxmlformats.org/officeDocument/2006/relationships/slideLayout" Target="../slideLayouts/slideLayout27.xml" /><Relationship Id="rId17" Type="http://schemas.openxmlformats.org/officeDocument/2006/relationships/slideLayout" Target="../slideLayouts/slideLayout28.xml" /><Relationship Id="rId18" Type="http://schemas.openxmlformats.org/officeDocument/2006/relationships/slideLayout" Target="../slideLayouts/slideLayout29.xml" /><Relationship Id="rId19" Type="http://schemas.openxmlformats.org/officeDocument/2006/relationships/slideLayout" Target="../slideLayouts/slideLayout30.xml" /><Relationship Id="rId2" Type="http://schemas.openxmlformats.org/officeDocument/2006/relationships/slideLayout" Target="../slideLayouts/slideLayout13.xml" /><Relationship Id="rId20" Type="http://schemas.openxmlformats.org/officeDocument/2006/relationships/slideLayout" Target="../slideLayouts/slideLayout31.xml" /><Relationship Id="rId21" Type="http://schemas.openxmlformats.org/officeDocument/2006/relationships/slideLayout" Target="../slideLayouts/slideLayout32.xml" /><Relationship Id="rId22" Type="http://schemas.openxmlformats.org/officeDocument/2006/relationships/slideLayout" Target="../slideLayouts/slideLayout33.xml" /><Relationship Id="rId23" Type="http://schemas.openxmlformats.org/officeDocument/2006/relationships/slideLayout" Target="../slideLayouts/slideLayout34.xml" /><Relationship Id="rId24" Type="http://schemas.openxmlformats.org/officeDocument/2006/relationships/slideLayout" Target="../slideLayouts/slideLayout35.xml" /><Relationship Id="rId25" Type="http://schemas.openxmlformats.org/officeDocument/2006/relationships/slideLayout" Target="../slideLayouts/slideLayout36.xml" /><Relationship Id="rId26" Type="http://schemas.openxmlformats.org/officeDocument/2006/relationships/slideLayout" Target="../slideLayouts/slideLayout37.xml" /><Relationship Id="rId27" Type="http://schemas.openxmlformats.org/officeDocument/2006/relationships/slideLayout" Target="../slideLayouts/slideLayout38.xml" /><Relationship Id="rId28" Type="http://schemas.openxmlformats.org/officeDocument/2006/relationships/slideLayout" Target="../slideLayouts/slideLayout39.xml" /><Relationship Id="rId29" Type="http://schemas.openxmlformats.org/officeDocument/2006/relationships/slideLayout" Target="../slideLayouts/slideLayout40.xml" /><Relationship Id="rId3" Type="http://schemas.openxmlformats.org/officeDocument/2006/relationships/slideLayout" Target="../slideLayouts/slideLayout14.xml" /><Relationship Id="rId30" Type="http://schemas.openxmlformats.org/officeDocument/2006/relationships/slideLayout" Target="../slideLayouts/slideLayout41.xml" /><Relationship Id="rId31" Type="http://schemas.openxmlformats.org/officeDocument/2006/relationships/slideLayout" Target="../slideLayouts/slideLayout42.xml" /><Relationship Id="rId32" Type="http://schemas.openxmlformats.org/officeDocument/2006/relationships/slideLayout" Target="../slideLayouts/slideLayout43.xml" /><Relationship Id="rId33" Type="http://schemas.openxmlformats.org/officeDocument/2006/relationships/slideLayout" Target="../slideLayouts/slideLayout44.xml" /><Relationship Id="rId34" Type="http://schemas.openxmlformats.org/officeDocument/2006/relationships/slideLayout" Target="../slideLayouts/slideLayout45.xml" /><Relationship Id="rId35" Type="http://schemas.openxmlformats.org/officeDocument/2006/relationships/slideLayout" Target="../slideLayouts/slideLayout46.xml" /><Relationship Id="rId36" Type="http://schemas.openxmlformats.org/officeDocument/2006/relationships/slideLayout" Target="../slideLayouts/slideLayout47.xml" /><Relationship Id="rId37" Type="http://schemas.openxmlformats.org/officeDocument/2006/relationships/slideLayout" Target="../slideLayouts/slideLayout48.xml" /><Relationship Id="rId38" Type="http://schemas.openxmlformats.org/officeDocument/2006/relationships/slideLayout" Target="../slideLayouts/slideLayout49.xml" /><Relationship Id="rId39" Type="http://schemas.openxmlformats.org/officeDocument/2006/relationships/slideLayout" Target="../slideLayouts/slideLayout50.xml" /><Relationship Id="rId4" Type="http://schemas.openxmlformats.org/officeDocument/2006/relationships/slideLayout" Target="../slideLayouts/slideLayout15.xml" /><Relationship Id="rId40" Type="http://schemas.openxmlformats.org/officeDocument/2006/relationships/slideLayout" Target="../slideLayouts/slideLayout51.xml" /><Relationship Id="rId41" Type="http://schemas.openxmlformats.org/officeDocument/2006/relationships/slideLayout" Target="../slideLayouts/slideLayout52.xml" /><Relationship Id="rId42" Type="http://schemas.openxmlformats.org/officeDocument/2006/relationships/slideLayout" Target="../slideLayouts/slideLayout53.xml" /><Relationship Id="rId43" Type="http://schemas.openxmlformats.org/officeDocument/2006/relationships/slideLayout" Target="../slideLayouts/slideLayout54.xml" /><Relationship Id="rId44" Type="http://schemas.openxmlformats.org/officeDocument/2006/relationships/slideLayout" Target="../slideLayouts/slideLayout55.xml" /><Relationship Id="rId45" Type="http://schemas.openxmlformats.org/officeDocument/2006/relationships/slideLayout" Target="../slideLayouts/slideLayout56.xml" /><Relationship Id="rId46" Type="http://schemas.openxmlformats.org/officeDocument/2006/relationships/slideLayout" Target="../slideLayouts/slideLayout57.xml" /><Relationship Id="rId47" Type="http://schemas.openxmlformats.org/officeDocument/2006/relationships/slideLayout" Target="../slideLayouts/slideLayout58.xml" /><Relationship Id="rId48" Type="http://schemas.openxmlformats.org/officeDocument/2006/relationships/slideLayout" Target="../slideLayouts/slideLayout59.xml" /><Relationship Id="rId49" Type="http://schemas.openxmlformats.org/officeDocument/2006/relationships/image" Target="../media/image2.png" /><Relationship Id="rId5" Type="http://schemas.openxmlformats.org/officeDocument/2006/relationships/slideLayout" Target="../slideLayouts/slideLayout16.xml" /><Relationship Id="rId50" Type="http://schemas.openxmlformats.org/officeDocument/2006/relationships/theme" Target="../theme/theme2.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2"/>
            <a:ext cx="21336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8FD0B7A-F5DD-4F40-B4CB-3B2C354B893A}" type="datetimeFigureOut">
              <a:rPr lang="en-US" smtClean="0"/>
              <a:t>11/7/2009</a:t>
            </a:fld>
            <a:endParaRPr lang="en-US"/>
          </a:p>
        </p:txBody>
      </p:sp>
      <p:sp>
        <p:nvSpPr>
          <p:cNvPr id="5" name="Footer Placeholder 4"/>
          <p:cNvSpPr>
            <a:spLocks noGrp="1"/>
          </p:cNvSpPr>
          <p:nvPr>
            <p:ph type="ftr" sz="quarter" idx="3"/>
          </p:nvPr>
        </p:nvSpPr>
        <p:spPr>
          <a:xfrm>
            <a:off x="3124200" y="4767262"/>
            <a:ext cx="28956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2"/>
            <a:ext cx="21336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93AE1883-0942-4AA3-9DB2-9C7C3A0314B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2" indent="-214312"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2"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49">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4832" r:id="rId3"/>
    <p:sldLayoutId id="2147484833" r:id="rId4"/>
    <p:sldLayoutId id="2147484869" r:id="rId5"/>
    <p:sldLayoutId id="2147484879" r:id="rId6"/>
    <p:sldLayoutId id="2147484880" r:id="rId7"/>
    <p:sldLayoutId id="2147484882" r:id="rId8"/>
    <p:sldLayoutId id="2147484883" r:id="rId9"/>
    <p:sldLayoutId id="2147484884" r:id="rId10"/>
    <p:sldLayoutId id="2147484885" r:id="rId11"/>
    <p:sldLayoutId id="2147484886" r:id="rId12"/>
    <p:sldLayoutId id="2147484887" r:id="rId13"/>
    <p:sldLayoutId id="2147484888" r:id="rId14"/>
    <p:sldLayoutId id="2147484889" r:id="rId15"/>
    <p:sldLayoutId id="2147484890" r:id="rId16"/>
    <p:sldLayoutId id="2147484891" r:id="rId17"/>
    <p:sldLayoutId id="2147484892" r:id="rId18"/>
    <p:sldLayoutId id="2147484893" r:id="rId19"/>
    <p:sldLayoutId id="2147484894" r:id="rId20"/>
    <p:sldLayoutId id="2147484895" r:id="rId21"/>
    <p:sldLayoutId id="2147484896" r:id="rId22"/>
    <p:sldLayoutId id="2147484897" r:id="rId23"/>
    <p:sldLayoutId id="2147484898" r:id="rId24"/>
    <p:sldLayoutId id="2147484899" r:id="rId25"/>
    <p:sldLayoutId id="2147484900" r:id="rId26"/>
    <p:sldLayoutId id="2147484901" r:id="rId27"/>
    <p:sldLayoutId id="2147484902" r:id="rId28"/>
    <p:sldLayoutId id="2147484903" r:id="rId29"/>
    <p:sldLayoutId id="2147484904" r:id="rId30"/>
    <p:sldLayoutId id="2147484905" r:id="rId31"/>
    <p:sldLayoutId id="2147484906" r:id="rId32"/>
    <p:sldLayoutId id="2147484907" r:id="rId33"/>
    <p:sldLayoutId id="2147484908" r:id="rId34"/>
    <p:sldLayoutId id="2147484909" r:id="rId35"/>
    <p:sldLayoutId id="2147484910" r:id="rId36"/>
    <p:sldLayoutId id="2147484911" r:id="rId37"/>
    <p:sldLayoutId id="2147484912" r:id="rId38"/>
    <p:sldLayoutId id="2147484913" r:id="rId39"/>
    <p:sldLayoutId id="2147484914" r:id="rId40"/>
    <p:sldLayoutId id="2147484915" r:id="rId41"/>
    <p:sldLayoutId id="2147484916" r:id="rId42"/>
    <p:sldLayoutId id="2147484917" r:id="rId43"/>
    <p:sldLayoutId id="2147484918" r:id="rId44"/>
    <p:sldLayoutId id="2147484919" r:id="rId45"/>
    <p:sldLayoutId id="2147484920" r:id="rId46"/>
    <p:sldLayoutId id="2147484921" r:id="rId47"/>
    <p:sldLayoutId id="2147484922" r:id="rId48"/>
  </p:sldLayoutIdLst>
  <p:transition/>
  <p:timing/>
  <p:txStyles>
    <p:titleStyle>
      <a:lvl1pPr algn="l" rtl="0" eaLnBrk="1" fontAlgn="base" hangingPunct="1">
        <a:spcBef>
          <a:spcPct val="0"/>
        </a:spcBef>
        <a:spcAft>
          <a:spcPct val="0"/>
        </a:spcAft>
        <a:defRPr sz="2200" b="1" kern="1200">
          <a:solidFill>
            <a:schemeClr val="tx1"/>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2pPr>
      <a:lvl3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3pPr>
      <a:lvl4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4pPr>
      <a:lvl5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5pPr>
      <a:lvl6pPr marL="457200" algn="l" rtl="0" eaLnBrk="1" fontAlgn="base" hangingPunct="1">
        <a:spcBef>
          <a:spcPct val="0"/>
        </a:spcBef>
        <a:spcAft>
          <a:spcPct val="0"/>
        </a:spcAft>
        <a:defRPr sz="2200" b="1">
          <a:solidFill>
            <a:schemeClr val="tx1"/>
          </a:solidFill>
          <a:latin typeface="Arial" pitchFamily="34" charset="0"/>
          <a:cs typeface="Arial" pitchFamily="34" charset="0"/>
        </a:defRPr>
      </a:lvl6pPr>
      <a:lvl7pPr marL="914400" algn="l" rtl="0" eaLnBrk="1" fontAlgn="base" hangingPunct="1">
        <a:spcBef>
          <a:spcPct val="0"/>
        </a:spcBef>
        <a:spcAft>
          <a:spcPct val="0"/>
        </a:spcAft>
        <a:defRPr sz="2200" b="1">
          <a:solidFill>
            <a:schemeClr val="tx1"/>
          </a:solidFill>
          <a:latin typeface="Arial" pitchFamily="34" charset="0"/>
          <a:cs typeface="Arial" pitchFamily="34" charset="0"/>
        </a:defRPr>
      </a:lvl7pPr>
      <a:lvl8pPr marL="1371600" algn="l" rtl="0" eaLnBrk="1" fontAlgn="base" hangingPunct="1">
        <a:spcBef>
          <a:spcPct val="0"/>
        </a:spcBef>
        <a:spcAft>
          <a:spcPct val="0"/>
        </a:spcAft>
        <a:defRPr sz="2200" b="1">
          <a:solidFill>
            <a:schemeClr val="tx1"/>
          </a:solidFill>
          <a:latin typeface="Arial" pitchFamily="34" charset="0"/>
          <a:cs typeface="Arial" pitchFamily="34" charset="0"/>
        </a:defRPr>
      </a:lvl8pPr>
      <a:lvl9pPr marL="1828800" algn="l" rtl="0" eaLnBrk="1" fontAlgn="base" hangingPunct="1">
        <a:spcBef>
          <a:spcPct val="0"/>
        </a:spcBef>
        <a:spcAft>
          <a:spcPct val="0"/>
        </a:spcAft>
        <a:defRPr sz="2200" b="1">
          <a:solidFill>
            <a:schemeClr val="tx1"/>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Arial" pitchFamily="34" charset="0"/>
          <a:ea typeface="ＭＳ Ｐゴシック" charset="0"/>
          <a:cs typeface="Arial" pitchFamily="34" charset="0"/>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Arial" pitchFamily="34" charset="0"/>
          <a:ea typeface="+mn-ea"/>
          <a:cs typeface="Arial" pitchFamily="34" charset="0"/>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Arial" pitchFamily="34" charset="0"/>
          <a:ea typeface="+mn-ea"/>
          <a:cs typeface="Arial" pitchFamily="34" charset="0"/>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Arial" pitchFamily="34" charset="0"/>
          <a:ea typeface="+mn-ea"/>
          <a:cs typeface="Arial" pitchFamily="34" charset="0"/>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hyperlink" Target="https://clients.mintel.com/content/trend/2025-beauty-personal-care-trends#workspace_SpacesStore_15b98433-a573-4fe5-a827-eb550255b217" TargetMode="External" /><Relationship Id="rId4" Type="http://schemas.openxmlformats.org/officeDocument/2006/relationships/image" Target="../media/image21.jpeg" /><Relationship Id="rId5" Type="http://schemas.openxmlformats.org/officeDocument/2006/relationships/image" Target="../media/image2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2.png" /><Relationship Id="rId3" Type="http://schemas.openxmlformats.org/officeDocument/2006/relationships/image" Target="../media/image2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notesSlide" Target="../notesSlides/notesSlide2.xml" /><Relationship Id="rId3" Type="http://schemas.openxmlformats.org/officeDocument/2006/relationships/hyperlink" Target="https://clients.mintel.com/content/trend/2025-beauty-personal-care-trends#workspace_SpacesStore_06424b42-86a8-44e0-9d2b-9945a2f6b81b" TargetMode="External" /><Relationship Id="rId4" Type="http://schemas.openxmlformats.org/officeDocument/2006/relationships/image" Target="../media/image23.jpeg" /><Relationship Id="rId5" Type="http://schemas.openxmlformats.org/officeDocument/2006/relationships/image" Target="../media/image24.jpeg" /><Relationship Id="rId6" Type="http://schemas.openxmlformats.org/officeDocument/2006/relationships/image" Target="../media/image25.jpeg" /><Relationship Id="rId7" Type="http://schemas.openxmlformats.org/officeDocument/2006/relationships/image" Target="../media/image26.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notesSlide" Target="../notesSlides/notesSlide3.xml" /><Relationship Id="rId3" Type="http://schemas.openxmlformats.org/officeDocument/2006/relationships/hyperlink" Target="https://clients.mintel.com/content/trend/2025-beauty-personal-care-trends#workspace_SpacesStore_d6aec2cf-d03f-40a6-aa80-b8e0b8db27ae"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notesSlide" Target="../notesSlides/notesSlide4.xml" /><Relationship Id="rId3" Type="http://schemas.openxmlformats.org/officeDocument/2006/relationships/hyperlink" Target="https://clients.mintel.com/content/trend/2025-beauty-personal-care-trends#workspace_SpacesStore_ed54fe4f-8479-450d-9a8a-a6b12de2e1c5" TargetMode="External" /><Relationship Id="rId4" Type="http://schemas.openxmlformats.org/officeDocument/2006/relationships/image" Target="../media/image27.png" /><Relationship Id="rId5" Type="http://schemas.openxmlformats.org/officeDocument/2006/relationships/image" Target="../media/image26.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notesSlide" Target="../notesSlides/notesSlide5.xml" /><Relationship Id="rId3" Type="http://schemas.openxmlformats.org/officeDocument/2006/relationships/hyperlink" Target="https://clients.mintel.com/?filters.strategic-topic=112&amp;last_filter=strategic-topic" TargetMode="External" /><Relationship Id="rId4" Type="http://schemas.openxmlformats.org/officeDocument/2006/relationships/hyperlink" Target="https://clients.mintel.com/content/trend/2025-beauty-personal-care-trends#workspace_SpacesStore_35ac9aa4-ed97-4ddc-90db-9fdf23698add" TargetMode="External" /><Relationship Id="rId5" Type="http://schemas.openxmlformats.org/officeDocument/2006/relationships/image" Target="../media/image2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6.xml" /><Relationship Id="rId3" Type="http://schemas.openxmlformats.org/officeDocument/2006/relationships/hyperlink" Target="https://clients.mintel.com/content/trend/2025-beauty-personal-care-trends#workspace_SpacesStore_667dcf35-3cb3-499b-8aee-51bbdf9b1b53" TargetMode="External" /><Relationship Id="rId4" Type="http://schemas.openxmlformats.org/officeDocument/2006/relationships/image" Target="../media/image29.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7.xml" /><Relationship Id="rId3" Type="http://schemas.openxmlformats.org/officeDocument/2006/relationships/hyperlink" Target="https://clients.mintel.com/content/trend/2025-beauty-personal-care-trends#workspace_SpacesStore_d50f2d07-c634-44cf-a58f-12530715df28" TargetMode="External" /><Relationship Id="rId4" Type="http://schemas.openxmlformats.org/officeDocument/2006/relationships/image" Target="../media/image25.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8.xml" /><Relationship Id="rId3" Type="http://schemas.openxmlformats.org/officeDocument/2006/relationships/hyperlink" Target="https://clients.mintel.com/content/trend/2025-beauty-personal-care-trends#workspace_SpacesStore_67017c60-b697-43ef-8980-3eed9a490155"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notesSlide" Target="../notesSlides/notesSlide9.xml" /><Relationship Id="rId3" Type="http://schemas.openxmlformats.org/officeDocument/2006/relationships/hyperlink" Target="https://data.mintel.com/databook/global-consumer-march-2024-the-holistic-consumer-march-2024/?QTD5_index_off=1&amp;QTD3_index_off=1&amp;QTD3_pin=group-1&amp;country=5&amp;QTD2_index_off=0&amp;QTD7_index_off=0&amp;QTD4_index_off=0&amp;QTD6_index_off=0&amp;QTD1_index_off=0&amp;QTD5_pin=group-1&amp;Q23_pin=group-1&amp;Q24_pin=group-1&amp;QHC4_W10v2_pin=group-1&amp;Q2_pin=group-1#QTD3" TargetMode="External" /><Relationship Id="rId4" Type="http://schemas.openxmlformats.org/officeDocument/2006/relationships/hyperlink" Target="https://data.mintel.com/databook/global-consumer-march-2024-the-holistic-consumer-march-2024/?QTD5_index_off=1&amp;QTD3_index_off=1&amp;QTD3_pin=group-2&amp;country=7&amp;QTD2_index_off=0&amp;QTD7_index_off=0&amp;QTD4_index_off=0&amp;QTD6_index_off=0&amp;QTD1_index_off=0&amp;QTD5_pin=group-1&amp;Q23_pin=group-1&amp;Q24_pin=group-1&amp;QHC4_W10v2_pin=group-1&amp;Q2_pin=group-1#QTD3" TargetMode="External" /><Relationship Id="rId5" Type="http://schemas.openxmlformats.org/officeDocument/2006/relationships/hyperlink" Target="https://data.mintel.com/databook/global-consumer-march-2024-the-holistic-consumer-march-2024/?QTD5_index_off=1&amp;QTD3_index_off=1&amp;QTD3_pin=group-4&amp;country=22&amp;QTD2_index_off=0&amp;QTD7_index_off=0&amp;QTD4_index_off=0&amp;QTD6_index_off=0&amp;QTD1_index_off=0&amp;QTD5_pin=group-1&amp;Q23_pin=group-1&amp;Q24_pin=group-1&amp;QHC4_W10v2_pin=group-1&amp;Q2_pin=group-1#QTD3" TargetMode="External" /><Relationship Id="rId6" Type="http://schemas.openxmlformats.org/officeDocument/2006/relationships/hyperlink" Target="https://clients.mintel.com/content/trend/2025-beauty-personal-care-trends#workspace_SpacesStore_fb6ad756-378e-4cb1-84a8-f857f5114af9" TargetMode="External" /><Relationship Id="rId7" Type="http://schemas.openxmlformats.org/officeDocument/2006/relationships/image" Target="../media/image26.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10.xml" /><Relationship Id="rId3" Type="http://schemas.openxmlformats.org/officeDocument/2006/relationships/hyperlink" Target="https://www.instagram.com/p/C8--BvRMF1I/?hl=en" TargetMode="External" /><Relationship Id="rId4" Type="http://schemas.openxmlformats.org/officeDocument/2006/relationships/hyperlink" Target="https://www.pola.com/skinanalysis/" TargetMode="External" /><Relationship Id="rId5" Type="http://schemas.openxmlformats.org/officeDocument/2006/relationships/hyperlink" Target="https://clients.mintel.com/content/trend/2025-beauty-personal-care-trends#workspace_SpacesStore_c8950d1c-2ab5-4f38-9611-d5413400157a" TargetMode="External" /><Relationship Id="rId6" Type="http://schemas.openxmlformats.org/officeDocument/2006/relationships/image" Target="../media/image3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notesSlide" Target="../notesSlides/notesSlide11.xml" /><Relationship Id="rId3" Type="http://schemas.openxmlformats.org/officeDocument/2006/relationships/hyperlink" Target="https://clients.mintel.com/content/trend/2018-trend-my-beauty-my-rules" TargetMode="External" /><Relationship Id="rId4" Type="http://schemas.openxmlformats.org/officeDocument/2006/relationships/hyperlink" Target="https://www.jawliner.us/products/does-chewing-gum-help-jawline" TargetMode="External" /><Relationship Id="rId5" Type="http://schemas.openxmlformats.org/officeDocument/2006/relationships/hyperlink" Target="https://www.gnpd.com/sinatra/recordpage/11679674" TargetMode="External" /><Relationship Id="rId6" Type="http://schemas.openxmlformats.org/officeDocument/2006/relationships/hyperlink" Target="https://clients.mintel.com/content/trend/2025-beauty-personal-care-trends#workspace_SpacesStore_1c272744-7fc6-4f9d-8866-5b8ed9c45ea2" TargetMode="External" /><Relationship Id="rId7" Type="http://schemas.openxmlformats.org/officeDocument/2006/relationships/image" Target="../media/image31.jpeg" /><Relationship Id="rId8" Type="http://schemas.openxmlformats.org/officeDocument/2006/relationships/image" Target="../media/image32.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4.xml" /><Relationship Id="rId2" Type="http://schemas.openxmlformats.org/officeDocument/2006/relationships/notesSlide" Target="../notesSlides/notesSlide12.xml" /><Relationship Id="rId3" Type="http://schemas.openxmlformats.org/officeDocument/2006/relationships/hyperlink" Target="https://data.mintel.com/databook/global-consumer-march-2024-the-holistic-consumer-march-2024/?QTD5_index_off=1&amp;QTD3_index_off=1&amp;QTD3_pin=group-2&amp;country=1&amp;country=3&amp;country=30&amp;country=5&amp;country=7&amp;QTD2_index_off=0&amp;QTD7_index_off=0&amp;QTD4_index_off=0&amp;QTD6_index_off=0&amp;QTD1_index_off=0&amp;QTD5_pin=group-1&amp;QHC4_W10v2_pin=group-1&amp;Q2_pin=group-1&amp;Q23_pin=group-1&amp;Q24_pin=group-1#QTD3" TargetMode="External" /><Relationship Id="rId4" Type="http://schemas.openxmlformats.org/officeDocument/2006/relationships/hyperlink" Target="https://www.instagram.com/p/C3qEjbruRcW/" TargetMode="External" /><Relationship Id="rId5" Type="http://schemas.openxmlformats.org/officeDocument/2006/relationships/hyperlink" Target="https://www.tiktok.com/@kiehls/video/7358933474604207402" TargetMode="External" /><Relationship Id="rId6" Type="http://schemas.openxmlformats.org/officeDocument/2006/relationships/hyperlink" Target="https://clients.mintel.com/content/trend/2025-beauty-personal-care-trends#workspace_SpacesStore_fb258e1d-dc81-4f77-a3f8-c6999e1f8e44" TargetMode="External" /><Relationship Id="rId7" Type="http://schemas.openxmlformats.org/officeDocument/2006/relationships/image" Target="../media/image33.jpeg" /><Relationship Id="rId8" Type="http://schemas.openxmlformats.org/officeDocument/2006/relationships/image" Target="../media/image34.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notesSlide" Target="../notesSlides/notesSlide13.xml" /><Relationship Id="rId3" Type="http://schemas.openxmlformats.org/officeDocument/2006/relationships/hyperlink" Target="https://www.boots.com/la-roche-posay-mela-b3-anti-dark-spots-corrective-moisturiser-spf30-cream-40ml-10340907?srsltid=AfmBOoosXv5lMmObAE58KAmh7V4NyPssHBaQQn8cT4lSIfjY0N_MoaFn" TargetMode="External" /><Relationship Id="rId4" Type="http://schemas.openxmlformats.org/officeDocument/2006/relationships/hyperlink" Target="https://clients.mintel.com/content/trend/2025-beauty-personal-care-trends#workspace_SpacesStore_1e6a3d38-c81f-4089-81f0-bc9725aabbc0" TargetMode="External" /><Relationship Id="rId5" Type="http://schemas.openxmlformats.org/officeDocument/2006/relationships/hyperlink" Target="https://data.mintel.com/databook/facial-skincare-us-2024/question/NET_Q7a_9151?country=3&amp;d=generation" TargetMode="External" /><Relationship Id="rId6" Type="http://schemas.openxmlformats.org/officeDocument/2006/relationships/hyperlink" Target="https://data.mintel.com/databook/1155695/question/NET_Q13a_7035?country=3&amp;d=generation" TargetMode="External" /><Relationship Id="rId7" Type="http://schemas.openxmlformats.org/officeDocument/2006/relationships/hyperlink" Target="https://data.mintel.com/databook/1102815/question/NET_Q13a_4985?country=3&amp;d=generation" TargetMode="External" /><Relationship Id="rId8" Type="http://schemas.openxmlformats.org/officeDocument/2006/relationships/chart" Target="../charts/chart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14.xml" /><Relationship Id="rId3" Type="http://schemas.openxmlformats.org/officeDocument/2006/relationships/hyperlink" Target="https://clients.mintel.com/content/trend/2025-beauty-personal-care-trends#workspace_SpacesStore_0db234e9-b4bc-450e-bb69-4e62fb20039a"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notesSlide" Target="../notesSlides/notesSlide15.xml" /><Relationship Id="rId3" Type="http://schemas.openxmlformats.org/officeDocument/2006/relationships/hyperlink" Target="https://data.mintel.com/databook/1100909/?Q12Net_off=1&amp;#Q12Net" TargetMode="External" /><Relationship Id="rId4" Type="http://schemas.openxmlformats.org/officeDocument/2006/relationships/hyperlink" Target="https://data.mintel.com/databook/global-consumer-march-2024-beauty-personal-care-household-march-2024/question/QBPC_TRACKER2/code/2?country=1&amp;d=gender&amp;d=age_groups&amp;group=8#QBPC_TRACKER2" TargetMode="External" /><Relationship Id="rId5" Type="http://schemas.openxmlformats.org/officeDocument/2006/relationships/hyperlink" Target="https://data.mintel.com/databook/global-consumer-march-2024-the-holistic-consumer-march-2024/?QTD2_index_off=0&amp;QTD5_index_off=0&amp;QTD3_index_off=0&amp;QTD7_index_off=0&amp;QTD4_index_off=1&amp;QTD6_index_off=0&amp;QTD1_index_off=0&amp;QHC4_W10v2_pin=group-1&amp;Q2_pin=group-1&amp;Q23_pin=group-1&amp;Q24_pin=group-1&amp;country=1&amp;country=11&amp;country=13&amp;country=22&amp;country=26&amp;country=28&amp;country=3&amp;country=30&amp;country=40&amp;country=42&amp;country=46&amp;country=5&amp;country=7&amp;country=9&amp;QTD4_pin=group-3#QTD4" TargetMode="External" /><Relationship Id="rId6" Type="http://schemas.openxmlformats.org/officeDocument/2006/relationships/hyperlink" Target="https://clients.mintel.com/content/trend/2025-beauty-personal-care-trends#workspace_SpacesStore_36ea0641-d0a3-41d6-a16c-faa9e2babf11" TargetMode="External" /><Relationship Id="rId7" Type="http://schemas.openxmlformats.org/officeDocument/2006/relationships/image" Target="../media/image2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6.xml" /><Relationship Id="rId3" Type="http://schemas.openxmlformats.org/officeDocument/2006/relationships/hyperlink" Target="https://data.mintel.com/databook/global-consumer-march-2024-beauty-personal-care-household-march-2024/?QBPC_TRACKER2_pin=group-5&amp;QBPC2_W10_pin=group-1&amp;QBPC3_W10_pin=group-1&amp;QBPC4_W10_pin=group-1&amp;QHH1_W10_pin=group-1&amp;country=52#QBPC_TRACKER2" TargetMode="External" /><Relationship Id="rId4" Type="http://schemas.openxmlformats.org/officeDocument/2006/relationships/hyperlink" Target="https://clients.mintel.com/content/trend/2025-beauty-personal-care-trends#workspace_SpacesStore_7ffd6b8c-6acc-4a2f-8179-c312093cc538" TargetMode="Ex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17.xml" /><Relationship Id="rId3" Type="http://schemas.openxmlformats.org/officeDocument/2006/relationships/hyperlink" Target="https://clients.mintel.com/content/trend/2025-beauty-personal-care-trends#workspace_SpacesStore_e6f32e86-a700-45c5-a135-bdedb36555cb" TargetMode="External" /><Relationship Id="rId4" Type="http://schemas.openxmlformats.org/officeDocument/2006/relationships/hyperlink" Target="https://us.braun.com/en-us/female-hair-removal/ipl/skin-i-expert-ipl-pl7387?&amp;utm_source=google&amp;utm_medium=cpc&amp;utm_term=braun+smart+ipl&amp;utm_campaign=Google_Brand-DTC_0_None_Skin+i-Expert_Phrase&amp;utm_content=s_dc%7Cpcrid%7C679769260269&amp;gad_source=1&amp;gclid=CjwKCAjw8rW2BhAgEiwAoRO5rI-0P87Hh8Q-MBNQDhT9v7gTVLnRwEXwuW2YF05zVTJn5XYQNeg61BoCj_UQAvD_BwE&amp;gclsrc=aw.ds" TargetMode="External" /><Relationship Id="rId5" Type="http://schemas.openxmlformats.org/officeDocument/2006/relationships/image" Target="../media/image35.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18.xml" /><Relationship Id="rId3" Type="http://schemas.openxmlformats.org/officeDocument/2006/relationships/hyperlink" Target="https://goodweird.com/?srsltid=AfmBOooxIEtIsJvk239AeQI-4dnWpcy-8xE_ouselPP6spIr8a2YjHuW" TargetMode="External" /><Relationship Id="rId4" Type="http://schemas.openxmlformats.org/officeDocument/2006/relationships/hyperlink" Target="https://clients.mintel.com/content/trend/2025-beauty-personal-care-trends#workspace_SpacesStore_3274825c-1beb-4bee-8f89-2d4e9a26f5ab" TargetMode="External" /><Relationship Id="rId5" Type="http://schemas.openxmlformats.org/officeDocument/2006/relationships/hyperlink" Target="https://hypebeast.com/2023/3/good-weird-genderless-beauty-skincare-brand-launch-evan-mock-creative-director" TargetMode="External" /><Relationship Id="rId6" Type="http://schemas.openxmlformats.org/officeDocument/2006/relationships/image" Target="../media/image3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19.xml" /><Relationship Id="rId3" Type="http://schemas.openxmlformats.org/officeDocument/2006/relationships/hyperlink" Target="https://www.cosmeticsdesign-europe.com/Article/2024/08/22/proving-skin-care-product-efficacy-in-the-future" TargetMode="External" /><Relationship Id="rId4" Type="http://schemas.openxmlformats.org/officeDocument/2006/relationships/hyperlink" Target="https://data.mintel.com/databook/dermacosmetics-germany-2024/#Q2DummyNet" TargetMode="External" /><Relationship Id="rId5" Type="http://schemas.openxmlformats.org/officeDocument/2006/relationships/hyperlink" Target="https://www.sephora.fr/p/genifique-ultimate---serum-reparateur-735173.html?utm_source=google&amp;utm_medium=cpc&amp;utm_campaign=SephoraEUR_SR_FRA_PLA-PMAX-Maquillage_GEN_OTH_OGOING_EC_SHOP_GSMS_CRD_FRA_EUR_NAPP&amp;utm_term=&amp;gad_source=1&amp;gclid=Cj0KCQjw0Oq2BhCCARIsAA5hubXrZRNZteVNgPlFxI_uuU2Lr3DTrN_GaQG0aNHC8cCt3S8USrRf0ykaAripEALw_wcB" TargetMode="External" /><Relationship Id="rId6" Type="http://schemas.openxmlformats.org/officeDocument/2006/relationships/hyperlink" Target="https://clients.mintel.com/content/trend/2025-beauty-personal-care-trends#workspace_SpacesStore_c5439979-cff0-455d-826d-b1bcefc5a14e" TargetMode="External" /><Relationship Id="rId7" Type="http://schemas.openxmlformats.org/officeDocument/2006/relationships/image" Target="../media/image37.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7.xml" /><Relationship Id="rId10" Type="http://schemas.openxmlformats.org/officeDocument/2006/relationships/image" Target="../media/image40.jpeg" /><Relationship Id="rId2" Type="http://schemas.openxmlformats.org/officeDocument/2006/relationships/notesSlide" Target="../notesSlides/notesSlide20.xml" /><Relationship Id="rId3" Type="http://schemas.openxmlformats.org/officeDocument/2006/relationships/hyperlink" Target="https://myparfait.com/" TargetMode="External" /><Relationship Id="rId4" Type="http://schemas.openxmlformats.org/officeDocument/2006/relationships/hyperlink" Target="https://www.geske.com/uk?utm_source=google&amp;utm_medium=cpc&amp;utm_campaign=gads_20269135874&amp;gad_source=1&amp;gclid=CjwKCAjw0aS3BhA3EiwAKaD2ZTLodY7eogICXJraGKg3m6xaO5ZQuccuGsbGQIdwNMUbk1hu5FLbtRoCSt4QAvD_BwE" TargetMode="External" /><Relationship Id="rId5" Type="http://schemas.openxmlformats.org/officeDocument/2006/relationships/hyperlink" Target="https://www.latimes.com/entertainment-arts/business/story/2024-04-12/coachella-2024-hatsune-miku-zlu-hume-angelbaby" TargetMode="External" /><Relationship Id="rId6" Type="http://schemas.openxmlformats.org/officeDocument/2006/relationships/hyperlink" Target="https://clients.mintel.com/content/trend/2025-beauty-personal-care-trends#workspace_SpacesStore_3dc961cb-9bfd-46ca-a9af-e7726f712558" TargetMode="External" /><Relationship Id="rId7" Type="http://schemas.openxmlformats.org/officeDocument/2006/relationships/hyperlink" Target="https://vocaloid.fandom.com/wiki/Hatsune_Miku?file=Hatsune+Miku+SP+concept+artwork.jpg" TargetMode="External" /><Relationship Id="rId8" Type="http://schemas.openxmlformats.org/officeDocument/2006/relationships/image" Target="../media/image38.jpeg" /><Relationship Id="rId9" Type="http://schemas.openxmlformats.org/officeDocument/2006/relationships/image" Target="../media/image3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21.xml" /><Relationship Id="rId3" Type="http://schemas.openxmlformats.org/officeDocument/2006/relationships/hyperlink" Target="https://www.instagram.com/p/C5my0Rwq0qu/" TargetMode="External" /><Relationship Id="rId4" Type="http://schemas.openxmlformats.org/officeDocument/2006/relationships/hyperlink" Target="https://www.prnewswire.com/news-releases/kose-i-peace-and-reju-enter-strategic-partnership-to-develop-personalized-beauty-products-based-on-ips-cells-302190512.html" TargetMode="External" /><Relationship Id="rId5" Type="http://schemas.openxmlformats.org/officeDocument/2006/relationships/hyperlink" Target="https://clients.mintel.com/content/trend/2025-beauty-personal-care-trends#workspace_SpacesStore_9ce2ac0b-fd8f-4498-bf1d-4d5ec5bb9dd5" TargetMode="External" /><Relationship Id="rId6" Type="http://schemas.openxmlformats.org/officeDocument/2006/relationships/image" Target="../media/image2.png" /><Relationship Id="rId7" Type="http://schemas.openxmlformats.org/officeDocument/2006/relationships/image" Target="../media/image41.jpeg" /><Relationship Id="rId8" Type="http://schemas.openxmlformats.org/officeDocument/2006/relationships/image" Target="../media/image42.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22.xml" /><Relationship Id="rId3" Type="http://schemas.openxmlformats.org/officeDocument/2006/relationships/hyperlink" Target="https://clients.mintel.com/content/trend/2025-beauty-personal-care-trends#workspace_SpacesStore_86d45531-c7ae-452b-abf1-90a3f86d77cc"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notesSlide" Target="../notesSlides/notesSlide23.xml" /><Relationship Id="rId3" Type="http://schemas.openxmlformats.org/officeDocument/2006/relationships/hyperlink" Target="https://clients.mintel.com/content/trend/2025-beauty-personal-care-trends#workspace_SpacesStore_9df2ff0a-df67-45bf-8115-3e41dda29c45" TargetMode="External" /><Relationship Id="rId4" Type="http://schemas.openxmlformats.org/officeDocument/2006/relationships/image" Target="../media/image43.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24.xml" /><Relationship Id="rId3" Type="http://schemas.openxmlformats.org/officeDocument/2006/relationships/hyperlink" Target="https://clients.mintel.com/content/trend/2025-beauty-personal-care-trends#workspace_SpacesStore_d98f5758-1243-4f56-9542-f8cecc998227" TargetMode="External" /><Relationship Id="rId4" Type="http://schemas.openxmlformats.org/officeDocument/2006/relationships/image" Target="../media/image44.jpeg" /><Relationship Id="rId5" Type="http://schemas.openxmlformats.org/officeDocument/2006/relationships/image" Target="../media/image26.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25.xml" /><Relationship Id="rId3" Type="http://schemas.openxmlformats.org/officeDocument/2006/relationships/hyperlink" Target="https://clients.mintel.com/content/trend/2025-beauty-personal-care-trends#workspace_SpacesStore_605266d9-e7de-450c-9fdf-d8ff4acd66e6" TargetMode="External" /><Relationship Id="rId4" Type="http://schemas.openxmlformats.org/officeDocument/2006/relationships/image" Target="../media/image45.jpeg" /><Relationship Id="rId5" Type="http://schemas.openxmlformats.org/officeDocument/2006/relationships/image" Target="../media/image26.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26.xml" /><Relationship Id="rId3" Type="http://schemas.openxmlformats.org/officeDocument/2006/relationships/hyperlink" Target="https://clients.mintel.com/content/trend/2025-beauty-personal-care-trends#workspace_SpacesStore_6a0eb006-9581-42a5-82f4-1edcf66e8ba4" TargetMode="External" /><Relationship Id="rId4" Type="http://schemas.openxmlformats.org/officeDocument/2006/relationships/image" Target="../media/image29.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27.xml" /><Relationship Id="rId3" Type="http://schemas.openxmlformats.org/officeDocument/2006/relationships/hyperlink" Target="https://clients.mintel.com/content/trend/2025-beauty-personal-care-trends#workspace_SpacesStore_20b84a8e-a9a7-4cc5-a576-08bb94ac409c" TargetMode="External" /><Relationship Id="rId4" Type="http://schemas.openxmlformats.org/officeDocument/2006/relationships/image" Target="../media/image46.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28.xml" /><Relationship Id="rId3" Type="http://schemas.openxmlformats.org/officeDocument/2006/relationships/hyperlink" Target="https://clients.mintel.com/content/trend/2025-beauty-personal-care-trends#workspace_SpacesStore_1717efc7-4b3d-48e8-a11c-cbddd41efa64"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notesSlide" Target="../notesSlides/notesSlide29.xml" /><Relationship Id="rId3" Type="http://schemas.openxmlformats.org/officeDocument/2006/relationships/hyperlink" Target="https://data.mintel.com/databook/global-consumer-march-2024-the-holistic-consumer-march-2024/?QTD5_index_off=1&amp;QTD3_index_off=1&amp;QTD3_pin=group-1&amp;country=3&amp;QTD2_index_off=0&amp;QTD7_index_off=1&amp;QTD4_index_off=1&amp;QTD6_index_off=1&amp;QTD1_index_off=0&amp;QTD5_pin=group-1&amp;Q23_pin=group-1&amp;Q24_pin=group-1&amp;QHC4_W10v2_pin=group-1&amp;Q2_pin=group-1&amp;QTD7_pin=group-3&amp;QTD4_pin=group-1&amp;QTD6_pin=group-1#QTD7" TargetMode="External" /><Relationship Id="rId4" Type="http://schemas.openxmlformats.org/officeDocument/2006/relationships/hyperlink" Target="https://data.mintel.com/databook/global-consumer-march-2024-the-holistic-consumer-march-2024/?QTD5_index_off=1&amp;QTD3_index_off=1&amp;QTD3_pin=group-1&amp;country=40&amp;QTD2_index_off=0&amp;QTD7_index_off=1&amp;QTD4_index_off=1&amp;QTD6_index_off=1&amp;QTD1_index_off=0&amp;QTD5_pin=group-1&amp;Q23_pin=group-1&amp;Q24_pin=group-1&amp;QHC4_W10v2_pin=group-1&amp;Q2_pin=group-1&amp;QTD7_pin=group-1&amp;QTD4_pin=group-1&amp;QTD6_pin=group-1#QTD7" TargetMode="External" /><Relationship Id="rId5" Type="http://schemas.openxmlformats.org/officeDocument/2006/relationships/hyperlink" Target="https://data.mintel.com/databook/global-consumer-march-2024-the-holistic-consumer-march-2024/?QTD5_index_off=1&amp;QTD3_index_off=1&amp;QTD3_pin=group-1&amp;country=28&amp;QTD2_index_off=0&amp;QTD7_index_off=1&amp;QTD4_index_off=1&amp;QTD6_index_off=1&amp;QTD1_index_off=0&amp;QTD5_pin=group-1&amp;Q23_pin=group-1&amp;Q24_pin=group-1&amp;QHC4_W10v2_pin=group-1&amp;Q2_pin=group-1&amp;QTD7_pin=group-4&amp;QTD4_pin=group-1&amp;QTD6_pin=group-1#QTD7" TargetMode="External" /><Relationship Id="rId6" Type="http://schemas.openxmlformats.org/officeDocument/2006/relationships/hyperlink" Target="https://clients.mintel.com/content/trend/2025-beauty-personal-care-trends#workspace_SpacesStore_4ebcfc88-26b8-44f6-9033-ff126821f444" TargetMode="External" /><Relationship Id="rId7" Type="http://schemas.openxmlformats.org/officeDocument/2006/relationships/image" Target="../media/image26.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30.xml" /><Relationship Id="rId3" Type="http://schemas.openxmlformats.org/officeDocument/2006/relationships/hyperlink" Target="https://clients.mintel.com/content/trend/2019-trend-sub-zero-waste" TargetMode="External" /><Relationship Id="rId4" Type="http://schemas.openxmlformats.org/officeDocument/2006/relationships/hyperlink" Target="https://www.prnewswire.com/news-releases/debut-expands-partnership-with-loreal-to-develop-and-scale-biotech-ingredients-crucial-for-sustainable-beauty-302187540.html" TargetMode="External" /><Relationship Id="rId5" Type="http://schemas.openxmlformats.org/officeDocument/2006/relationships/hyperlink" Target="https://clients.mintel.com/content/trend/2025-beauty-personal-care-trends#workspace_SpacesStore_3ab0eb27-123d-4820-85f9-5472ca308bfb" TargetMode="External" /><Relationship Id="rId6" Type="http://schemas.openxmlformats.org/officeDocument/2006/relationships/image" Target="../media/image47.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31.xml" /><Relationship Id="rId3" Type="http://schemas.openxmlformats.org/officeDocument/2006/relationships/hyperlink" Target="https://international.shiseido.co.jp/shiseidoblueproject.html" TargetMode="External" /><Relationship Id="rId4" Type="http://schemas.openxmlformats.org/officeDocument/2006/relationships/hyperlink" Target="https://clients.mintel.com/content/trend/2025-beauty-personal-care-trends#workspace_SpacesStore_d73fb940-7eae-4b93-baa6-e28ce73ffc13" TargetMode="External" /><Relationship Id="rId5" Type="http://schemas.openxmlformats.org/officeDocument/2006/relationships/image" Target="../media/image48.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notesSlide" Target="../notesSlides/notesSlide32.xml" /><Relationship Id="rId3" Type="http://schemas.openxmlformats.org/officeDocument/2006/relationships/hyperlink" Target="https://en.oiolab.co/pages/about-us" TargetMode="External" /><Relationship Id="rId4" Type="http://schemas.openxmlformats.org/officeDocument/2006/relationships/hyperlink" Target="https://www.instagram.com/p/C4O-nwioqeB/" TargetMode="External" /><Relationship Id="rId5" Type="http://schemas.openxmlformats.org/officeDocument/2006/relationships/hyperlink" Target="https://clients.mintel.com/content/trend/2025-beauty-personal-care-trends#workspace_SpacesStore_6a23e31b-5f25-44f4-b297-0a732974fc7f" TargetMode="External" /><Relationship Id="rId6" Type="http://schemas.openxmlformats.org/officeDocument/2006/relationships/image" Target="../media/image49.jpeg" /><Relationship Id="rId7" Type="http://schemas.openxmlformats.org/officeDocument/2006/relationships/image" Target="../media/image50.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33.xml" /><Relationship Id="rId3" Type="http://schemas.openxmlformats.org/officeDocument/2006/relationships/hyperlink" Target="https://uk.thenueco.com/products/skin-filter-serum" TargetMode="External" /><Relationship Id="rId4" Type="http://schemas.openxmlformats.org/officeDocument/2006/relationships/hyperlink" Target="https://clients.mintel.com/content/trend/2025-beauty-personal-care-trends#workspace_SpacesStore_e7028e98-93e6-422c-9e60-de2733b18a69" TargetMode="External" /><Relationship Id="rId5" Type="http://schemas.openxmlformats.org/officeDocument/2006/relationships/image" Target="../media/image51.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34.xml" /><Relationship Id="rId3" Type="http://schemas.openxmlformats.org/officeDocument/2006/relationships/hyperlink" Target="https://clients.mintel.com/content/trend/2025-beauty-personal-care-trends#workspace_SpacesStore_d76cecd9-25f6-4a94-bd65-aa512362104b"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notesSlide" Target="../notesSlides/notesSlide35.xml" /><Relationship Id="rId3" Type="http://schemas.openxmlformats.org/officeDocument/2006/relationships/hyperlink" Target="https://data.mintel.com/databook/ingredients-trends-in-bpc-europe-2024-june-2024/?Q18_pin=group-1&amp;Q20_pin=group-1&amp;Q22_pin=group-12&amp;=#Q22" TargetMode="External" /><Relationship Id="rId4" Type="http://schemas.openxmlformats.org/officeDocument/2006/relationships/hyperlink" Target="https://data.mintel.com/databook/clean-and-conscious-beauty-japan-2024/?Q1_off=1&amp;Q1_off=3&amp;Q1_off=4&amp;#Q1" TargetMode="External" /><Relationship Id="rId5" Type="http://schemas.openxmlformats.org/officeDocument/2006/relationships/hyperlink" Target="https://data.mintel.com/databook/everyday-sustainability-us-2024/?Q24_off=2&amp;Q24_off=3&amp;Q24_off=4&amp;Q24Net_off=1&amp;Q24Net_off=2#Q24Net" TargetMode="External" /><Relationship Id="rId6" Type="http://schemas.openxmlformats.org/officeDocument/2006/relationships/hyperlink" Target="https://clients.mintel.com/content/trend/2025-beauty-personal-care-trends#workspace_SpacesStore_698694a4-78c0-4bfe-9d1a-7d8c84f39f69" TargetMode="External" /><Relationship Id="rId7" Type="http://schemas.openxmlformats.org/officeDocument/2006/relationships/image" Target="../media/image26.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36.xml" /><Relationship Id="rId3" Type="http://schemas.openxmlformats.org/officeDocument/2006/relationships/hyperlink" Target="https://brocshot.com/pages/ffpp" TargetMode="External" /><Relationship Id="rId4" Type="http://schemas.openxmlformats.org/officeDocument/2006/relationships/hyperlink" Target="https://clients.mintel.com/content/trend/2025-beauty-personal-care-trends#workspace_SpacesStore_6cfc7f1a-bd81-4a46-831b-fe58dd9c3e23" TargetMode="External" /><Relationship Id="rId5" Type="http://schemas.openxmlformats.org/officeDocument/2006/relationships/image" Target="../media/image52.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54.xml" /><Relationship Id="rId2" Type="http://schemas.openxmlformats.org/officeDocument/2006/relationships/notesSlide" Target="../notesSlides/notesSlide37.xml" /><Relationship Id="rId3" Type="http://schemas.openxmlformats.org/officeDocument/2006/relationships/hyperlink" Target="https://www.kirishima.co.jp/company/environment/" TargetMode="External" /><Relationship Id="rId4" Type="http://schemas.openxmlformats.org/officeDocument/2006/relationships/hyperlink" Target="https://www.kao.com/global/en/newsroom/news/release/2023/20230516-001/" TargetMode="External" /><Relationship Id="rId5" Type="http://schemas.openxmlformats.org/officeDocument/2006/relationships/hyperlink" Target="https://www.fukuoka-now.com/en/news/kirishima-shuzo-and-starbucks-collaborate-on-new-facility-in-miyazaki/" TargetMode="External" /><Relationship Id="rId6" Type="http://schemas.openxmlformats.org/officeDocument/2006/relationships/hyperlink" Target="https://clients.mintel.com/content/trend/2025-beauty-personal-care-trends#workspace_SpacesStore_6d73e194-a23c-4f98-9ba8-de6e2441b78a" TargetMode="External" /><Relationship Id="rId7" Type="http://schemas.openxmlformats.org/officeDocument/2006/relationships/image" Target="../media/image53.jpeg" /><Relationship Id="rId8" Type="http://schemas.openxmlformats.org/officeDocument/2006/relationships/image" Target="../media/image54.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notesSlide" Target="../notesSlides/notesSlide38.xml" /><Relationship Id="rId3" Type="http://schemas.openxmlformats.org/officeDocument/2006/relationships/hyperlink" Target="https://www.trendhunter.com/trends/dear-sky" TargetMode="External" /><Relationship Id="rId4" Type="http://schemas.openxmlformats.org/officeDocument/2006/relationships/hyperlink" Target="https://www.firmenich.com/ingredients/sharing-innovation-collections" TargetMode="External" /><Relationship Id="rId5" Type="http://schemas.openxmlformats.org/officeDocument/2006/relationships/hyperlink" Target="https://www.firmenich.com/sites/default/files/2023-05/20230504_firmenich_booklet_si2023.pdf" TargetMode="External" /><Relationship Id="rId6" Type="http://schemas.openxmlformats.org/officeDocument/2006/relationships/hyperlink" Target="https://clients.mintel.com/content/trend/2025-beauty-personal-care-trends#workspace_SpacesStore_2be7b7b7-06bb-438a-b8a8-b48f173ac41b" TargetMode="External" /><Relationship Id="rId7" Type="http://schemas.openxmlformats.org/officeDocument/2006/relationships/image" Target="../media/image55.jpeg" /><Relationship Id="rId8" Type="http://schemas.openxmlformats.org/officeDocument/2006/relationships/image" Target="../media/image56.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39.xml" /><Relationship Id="rId3" Type="http://schemas.openxmlformats.org/officeDocument/2006/relationships/hyperlink" Target="https://www.britishwaterfilter.com/teysha-technologies-launches-microplastics-replacement-aggiepol-for-beauty-applications/" TargetMode="External" /><Relationship Id="rId4" Type="http://schemas.openxmlformats.org/officeDocument/2006/relationships/hyperlink" Target="https://clients.mintel.com/content/trend/2025-beauty-personal-care-trends#workspace_SpacesStore_7ee36b97-6b46-4f62-a32d-6f05eaac524b" TargetMode="External" /><Relationship Id="rId5" Type="http://schemas.openxmlformats.org/officeDocument/2006/relationships/image" Target="../media/image57.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40.xml" /><Relationship Id="rId3" Type="http://schemas.openxmlformats.org/officeDocument/2006/relationships/hyperlink" Target="https://clients.mintel.com/content/report/2018-trend-playing-mother-nature" TargetMode="External" /><Relationship Id="rId4" Type="http://schemas.openxmlformats.org/officeDocument/2006/relationships/hyperlink" Target="https://www.instagram.com/p/Cy8N3HGyzRm/" TargetMode="External" /><Relationship Id="rId5" Type="http://schemas.openxmlformats.org/officeDocument/2006/relationships/hyperlink" Target="https://clients.mintel.com/content/trend/2025-beauty-personal-care-trends#workspace_SpacesStore_4ba53239-9db9-481c-a583-7a4885e9b9d9" TargetMode="External" /><Relationship Id="rId6" Type="http://schemas.openxmlformats.org/officeDocument/2006/relationships/image" Target="../media/image58.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41.xml" /><Relationship Id="rId3" Type="http://schemas.openxmlformats.org/officeDocument/2006/relationships/hyperlink" Target="https://clients.mintel.com/content/trend/2025-beauty-personal-care-trends#workspace_SpacesStore_b74e5dab-1534-42c2-b69d-1303fbc251c7"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notesSlide" Target="../notesSlides/notesSlide42.xml" /><Relationship Id="rId3" Type="http://schemas.openxmlformats.org/officeDocument/2006/relationships/hyperlink" Target="https://clients.mintel.com/content/trend/2025-beauty-personal-care-trends#workspace_SpacesStore_ac366ac2-59a0-4eaa-8c1f-4065f66ef549" TargetMode="External" /><Relationship Id="rId4" Type="http://schemas.openxmlformats.org/officeDocument/2006/relationships/image" Target="../media/image59.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43.xml" /><Relationship Id="rId3" Type="http://schemas.openxmlformats.org/officeDocument/2006/relationships/hyperlink" Target="https://clients.mintel.com/content/trend/2025-beauty-personal-care-trends#workspace_SpacesStore_9b4cf9e1-6f00-445c-8dfe-a594590ec4e1" TargetMode="External" /><Relationship Id="rId4" Type="http://schemas.openxmlformats.org/officeDocument/2006/relationships/image" Target="../media/image60.jpeg" /><Relationship Id="rId5" Type="http://schemas.openxmlformats.org/officeDocument/2006/relationships/image" Target="../media/image26.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44.xml" /><Relationship Id="rId3" Type="http://schemas.openxmlformats.org/officeDocument/2006/relationships/hyperlink" Target="https://clients.mintel.com/content/trend/2025-beauty-personal-care-trends#workspace_SpacesStore_9e838351-5603-4196-81d1-249b838c9da4" TargetMode="External" /><Relationship Id="rId4" Type="http://schemas.openxmlformats.org/officeDocument/2006/relationships/image" Target="../media/image61.jpeg" /><Relationship Id="rId5" Type="http://schemas.openxmlformats.org/officeDocument/2006/relationships/image" Target="../media/image26.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45.xml" /><Relationship Id="rId3" Type="http://schemas.openxmlformats.org/officeDocument/2006/relationships/hyperlink" Target="https://clients.mintel.com/content/trend/2025-beauty-personal-care-trends#workspace_SpacesStore_c3dcd827-1a78-4d04-9a03-48900e964457" TargetMode="External" /><Relationship Id="rId4" Type="http://schemas.openxmlformats.org/officeDocument/2006/relationships/image" Target="../media/image29.jpe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46.xml" /><Relationship Id="rId3" Type="http://schemas.openxmlformats.org/officeDocument/2006/relationships/hyperlink" Target="https://clients.mintel.com/content/trend/2025-beauty-personal-care-trends#workspace_SpacesStore_35afe17e-1430-405c-a55b-f2d25b05a5e0" TargetMode="External" /><Relationship Id="rId4" Type="http://schemas.openxmlformats.org/officeDocument/2006/relationships/image" Target="../media/image62.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47.xml" /><Relationship Id="rId3" Type="http://schemas.openxmlformats.org/officeDocument/2006/relationships/hyperlink" Target="https://clients.mintel.com/content/trend/2025-beauty-personal-care-trends#workspace_SpacesStore_2812bacb-0ed2-4bca-a047-578c6fba9d45"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notesSlide" Target="../notesSlides/notesSlide48.xml" /><Relationship Id="rId3" Type="http://schemas.openxmlformats.org/officeDocument/2006/relationships/hyperlink" Target="https://data.mintel.com/databook/global-consumer-march-2024-the-holistic-consumer-march-2024/?QTD5_index_off=1&amp;QTD3_index_off=1&amp;QTD3_pin=group-1&amp;country=9&amp;QTD2_index_off=1&amp;QTD7_index_off=1&amp;QTD4_index_off=1&amp;QTD6_index_off=1&amp;QTD1_index_off=1&amp;QTD5_pin=group-1&amp;Q23_pin=group-1&amp;Q24_pin=group-1&amp;QHC4_W10v2_pin=group-1&amp;Q2_pin=group-1&amp;QTD1_pin=group-4&amp;QTD2_pin=group-1&amp;QTD4_pin=group-1&amp;QTD6_pin=group-1&amp;QTD7_pin=group-1#QTD1" TargetMode="External" /><Relationship Id="rId4" Type="http://schemas.openxmlformats.org/officeDocument/2006/relationships/hyperlink" Target="https://data.mintel.com/databook/global-consumer-march-2024-the-holistic-consumer-march-2024/?QTD5_index_off=1&amp;QTD3_index_off=1&amp;QTD3_pin=group-1&amp;country=42&amp;QTD2_index_off=1&amp;QTD7_index_off=1&amp;QTD4_index_off=1&amp;QTD6_index_off=1&amp;QTD1_index_off=1&amp;QTD5_pin=group-1&amp;Q23_pin=group-1&amp;Q24_pin=group-1&amp;QHC4_W10v2_pin=group-1&amp;Q2_pin=group-1&amp;QTD1_pin=group-4&amp;QTD2_pin=group-4&amp;QTD7_pin=group-1&amp;QTD4_pin=group-1&amp;QTD6_pin=group-1#QTD2" TargetMode="External" /><Relationship Id="rId5" Type="http://schemas.openxmlformats.org/officeDocument/2006/relationships/hyperlink" Target="https://data.mintel.com/databook/global-consumer-march-2024-the-holistic-consumer-march-2024/?QTD5_index_off=1&amp;QTD3_index_off=1&amp;QTD3_pin=group-1&amp;country=30&amp;QTD2_index_off=1&amp;QTD7_index_off=1&amp;QTD4_index_off=1&amp;QTD6_index_off=1&amp;QTD1_index_off=1&amp;QTD5_pin=group-1&amp;Q23_pin=group-1&amp;Q24_pin=group-1&amp;QHC4_W10v2_pin=group-1&amp;Q2_pin=group-1&amp;QTD1_pin=group-4&amp;QTD2_pin=group-4&amp;QTD6_pin=group-2&amp;QTD7_pin=group-1&amp;QTD4_pin=group-1#QTD6" TargetMode="External" /><Relationship Id="rId6" Type="http://schemas.openxmlformats.org/officeDocument/2006/relationships/hyperlink" Target="https://clients.mintel.com/content/trend/2025-beauty-personal-care-trends#workspace_SpacesStore_25d48c6d-4929-4011-870d-8d986c2222ab" TargetMode="External" /><Relationship Id="rId7" Type="http://schemas.openxmlformats.org/officeDocument/2006/relationships/image" Target="../media/image26.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49.xml" /><Relationship Id="rId3" Type="http://schemas.openxmlformats.org/officeDocument/2006/relationships/hyperlink" Target="https://clients.mintel.com/content/trend/2017-trend-back-to-basics" TargetMode="External" /><Relationship Id="rId4" Type="http://schemas.openxmlformats.org/officeDocument/2006/relationships/hyperlink" Target="https://clients.mintel.com/content/trend/2024-bpc-trend-sophisticated-simplicity" TargetMode="External" /><Relationship Id="rId5" Type="http://schemas.openxmlformats.org/officeDocument/2006/relationships/hyperlink" Target="https://www.gnpd.com/sinatra/recordpage/11931918" TargetMode="External" /><Relationship Id="rId6" Type="http://schemas.openxmlformats.org/officeDocument/2006/relationships/hyperlink" Target="https://clients.mintel.com/content/trend/2025-beauty-personal-care-trends#workspace_SpacesStore_8f1df1f4-60cb-4586-8cc5-6550aa205d5e" TargetMode="External" /><Relationship Id="rId7" Type="http://schemas.openxmlformats.org/officeDocument/2006/relationships/image" Target="../media/image63.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50.xml" /><Relationship Id="rId3" Type="http://schemas.openxmlformats.org/officeDocument/2006/relationships/hyperlink" Target="https://www.sephora.my/pages/virtual-artist?srsltid=AfmBOop7NBGClR63nH1EbmjhmYgT1nXU4YNoANVNgzgRhfJN4_K0wsLv" TargetMode="External" /><Relationship Id="rId4" Type="http://schemas.openxmlformats.org/officeDocument/2006/relationships/hyperlink" Target="https://clients.mintel.com/content/trend/2025-beauty-personal-care-trends#workspace_SpacesStore_aa45b5f3-2c8f-47dc-9c63-68361465d944" TargetMode="External" /><Relationship Id="rId5" Type="http://schemas.openxmlformats.org/officeDocument/2006/relationships/image" Target="../media/image64.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51.xml" /><Relationship Id="rId3" Type="http://schemas.openxmlformats.org/officeDocument/2006/relationships/hyperlink" Target="https://www.lush.com/us/en_us/p/the-afterlife-bath-bomb" TargetMode="External" /><Relationship Id="rId4" Type="http://schemas.openxmlformats.org/officeDocument/2006/relationships/hyperlink" Target="https://clients.mintel.com/content/trend/2025-beauty-personal-care-trends#workspace_SpacesStore_fb2ee36c-ecbb-4587-9130-0b23c9d4f39f" TargetMode="External" /><Relationship Id="rId5" Type="http://schemas.openxmlformats.org/officeDocument/2006/relationships/image" Target="../media/image65.jpe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52.xml" /><Relationship Id="rId3" Type="http://schemas.openxmlformats.org/officeDocument/2006/relationships/hyperlink" Target="https://www.tiktok.com/@naraazizasmith/video/7390546327047769387?_r=1&amp;_t=8pEQ7uimFWl" TargetMode="External" /><Relationship Id="rId4" Type="http://schemas.openxmlformats.org/officeDocument/2006/relationships/hyperlink" Target="https://jingdaily.com/posts/a-slower-pace-of-life-what-is-china-s-lazy-health-trend" TargetMode="External" /><Relationship Id="rId5" Type="http://schemas.openxmlformats.org/officeDocument/2006/relationships/hyperlink" Target="https://www.businessoffashion.com/articles/beauty/underconsumption-core-trend-tiktok/" TargetMode="External" /><Relationship Id="rId6" Type="http://schemas.openxmlformats.org/officeDocument/2006/relationships/hyperlink" Target="https://clients.mintel.com/content/trend/2025-beauty-personal-care-trends#workspace_SpacesStore_6d7acfa1-e977-46ae-beaa-c60a8e84a656" TargetMode="External" /><Relationship Id="rId7" Type="http://schemas.openxmlformats.org/officeDocument/2006/relationships/image" Target="../media/image66.jpeg" /><Relationship Id="rId8" Type="http://schemas.openxmlformats.org/officeDocument/2006/relationships/image" Target="../media/image67.jpeg" /><Relationship Id="rId9" Type="http://schemas.openxmlformats.org/officeDocument/2006/relationships/image" Target="../media/image68.jpe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53.xml" /><Relationship Id="rId3" Type="http://schemas.openxmlformats.org/officeDocument/2006/relationships/hyperlink" Target="https://clients.mintel.com/content/trend/2025-beauty-personal-care-trends#workspace_SpacesStore_6bfd27f5-4bc0-4865-b5f1-7ae7709816d1"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notesSlide" Target="../notesSlides/notesSlide54.xml" /><Relationship Id="rId3" Type="http://schemas.openxmlformats.org/officeDocument/2006/relationships/hyperlink" Target="https://data.mintel.com/databook/global-consumer-march-2024-beauty-personal-care-household-march-2024/?QBPC_TRACKER2_pin=group-1&amp;QBPC2_W10_pin=group-1&amp;QBPC3_W10_pin=group-1&amp;QBPC4_W10_pin=group-1&amp;QHH1_W10_pin=group-1&amp;country=5#QBPC_TRACKER2" TargetMode="External" /><Relationship Id="rId4" Type="http://schemas.openxmlformats.org/officeDocument/2006/relationships/hyperlink" Target="https://data.mintel.com/databook/global-consumer-march-2024-the-holistic-consumer-march-2024/?QTD5_index_off=1&amp;QTD3_index_off=1&amp;QTD3_pin=group-1&amp;country=26&amp;QTD2_index_off=1&amp;QTD7_index_off=1&amp;QTD4_index_off=1&amp;QTD6_index_off=1&amp;QTD1_index_off=1&amp;QTD5_pin=group-1&amp;Q23_pin=group-1&amp;Q24_pin=group-1&amp;QHC4_W10v2_pin=group-1&amp;Q2_pin=group-1&amp;QTD1_pin=group-4&amp;QTD2_pin=group-3&amp;QTD7_pin=group-1&amp;QTD4_pin=group-1&amp;QTD6_pin=group-1#QTD2" TargetMode="External" /><Relationship Id="rId5" Type="http://schemas.openxmlformats.org/officeDocument/2006/relationships/hyperlink" Target="https://data.mintel.com/databook/global-consumer-march-2024-beauty-personal-care-household-march-2024/?QBPC_TRACKER2_pin=group-4&amp;QBPC2_W10_pin=group-1&amp;QBPC3_W10_pin=group-1&amp;QBPC4_W10_pin=group-1&amp;QHH1_W10_pin=group-1&amp;country=7#QBPC_TRACKER2" TargetMode="External" /><Relationship Id="rId6" Type="http://schemas.openxmlformats.org/officeDocument/2006/relationships/hyperlink" Target="https://clients.mintel.com/content/trend/2025-beauty-personal-care-trends#workspace_SpacesStore_247fe573-2a40-4cc6-8c66-377b8f890ee9" TargetMode="External" /><Relationship Id="rId7" Type="http://schemas.openxmlformats.org/officeDocument/2006/relationships/image" Target="../media/image69.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55.xml" /><Relationship Id="rId3" Type="http://schemas.openxmlformats.org/officeDocument/2006/relationships/hyperlink" Target="https://clients.mintel.com/content/trend/the-rise-of-longevity-bpc-3-consider-the-target-consumer-to-maximise-success" TargetMode="External" /><Relationship Id="rId4" Type="http://schemas.openxmlformats.org/officeDocument/2006/relationships/hyperlink" Target="https://clients.mintel.com/content/report/2019-trend-beauty-with-a-brain" TargetMode="External" /><Relationship Id="rId5" Type="http://schemas.openxmlformats.org/officeDocument/2006/relationships/hyperlink" Target="https://clients.mintel.com/content/trend/2025-beauty-personal-care-trends#workspace_SpacesStore_edb3f0aa-f98e-47b3-a7eb-c32db7d63bf0" TargetMode="External" /><Relationship Id="rId6" Type="http://schemas.openxmlformats.org/officeDocument/2006/relationships/image" Target="../media/image70.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56.xml" /><Relationship Id="rId3" Type="http://schemas.openxmlformats.org/officeDocument/2006/relationships/hyperlink" Target="https://www.instagram.com/p/C88PzE0PoRk/" TargetMode="External" /><Relationship Id="rId4" Type="http://schemas.openxmlformats.org/officeDocument/2006/relationships/hyperlink" Target="https://clients.mintel.com/content/trend/2025-beauty-personal-care-trends#workspace_SpacesStore_66324ebf-1e4a-48f0-a729-fa56a8e808fc" TargetMode="External" /><Relationship Id="rId5" Type="http://schemas.openxmlformats.org/officeDocument/2006/relationships/image" Target="../media/image71.jpe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57.xml" /><Relationship Id="rId3" Type="http://schemas.openxmlformats.org/officeDocument/2006/relationships/hyperlink" Target="https://huawellness.com/pages/about" TargetMode="External" /><Relationship Id="rId4" Type="http://schemas.openxmlformats.org/officeDocument/2006/relationships/hyperlink" Target="https://clients.mintel.com/content/trend/2025-beauty-personal-care-trends#workspace_SpacesStore_d357ccd0-fc49-4f17-9115-328a570ebf86" TargetMode="External" /><Relationship Id="rId5" Type="http://schemas.openxmlformats.org/officeDocument/2006/relationships/image" Target="../media/image72.jpe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58.xml" /><Relationship Id="rId3" Type="http://schemas.openxmlformats.org/officeDocument/2006/relationships/hyperlink" Target="https://www.vox.com/future-perfect/366397/longevity-research-menopause-geriatric-pregnancies-rapamycin-aging" TargetMode="External" /><Relationship Id="rId4" Type="http://schemas.openxmlformats.org/officeDocument/2006/relationships/hyperlink" Target="https://clients.mintel.com/content/trend/2025-beauty-personal-care-trends#workspace_SpacesStore_a2f2b989-0328-4b16-99f5-3b57b7dd4ed7" TargetMode="External" /><Relationship Id="rId5" Type="http://schemas.openxmlformats.org/officeDocument/2006/relationships/hyperlink" Target="https://www.instagram.com/p/C-k2BsrAx3s/" TargetMode="External" /><Relationship Id="rId6" Type="http://schemas.openxmlformats.org/officeDocument/2006/relationships/image" Target="../media/image73.jpeg"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59.xml" /><Relationship Id="rId3" Type="http://schemas.openxmlformats.org/officeDocument/2006/relationships/hyperlink" Target="https://www.gnpd.com/sinatra/recordpage/12007212" TargetMode="External" /><Relationship Id="rId4" Type="http://schemas.openxmlformats.org/officeDocument/2006/relationships/hyperlink" Target="https://clients.mintel.com/content/trend/2025-beauty-personal-care-trends#workspace_SpacesStore_627af831-8eb2-4a86-8af9-5977bebc25e8" TargetMode="External" /><Relationship Id="rId5" Type="http://schemas.openxmlformats.org/officeDocument/2006/relationships/image" Target="../media/image74.jpe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60.xml" /><Relationship Id="rId3" Type="http://schemas.openxmlformats.org/officeDocument/2006/relationships/hyperlink" Target="https://clients.mintel.com/content/trend/2025-beauty-personal-care-trends#workspace_SpacesStore_d6ee97cd-d0aa-4468-bbf5-1f7b5461f45e"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notesSlide" Target="../notesSlides/notesSlide61.xml" /><Relationship Id="rId3" Type="http://schemas.openxmlformats.org/officeDocument/2006/relationships/hyperlink" Target="https://clients.mintel.com/content/trend/2025-beauty-personal-care-trends#workspace_SpacesStore_6d90cd10-22b6-4012-b07d-7140f7c1e99b" TargetMode="External" /><Relationship Id="rId4" Type="http://schemas.openxmlformats.org/officeDocument/2006/relationships/image" Target="../media/image75.png"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62.xml" /><Relationship Id="rId3" Type="http://schemas.openxmlformats.org/officeDocument/2006/relationships/hyperlink" Target="https://clients.mintel.com/content/trend/2025-beauty-personal-care-trends#workspace_SpacesStore_bba460cc-0168-4154-bffe-82ecc2cd41fd" TargetMode="External" /><Relationship Id="rId4" Type="http://schemas.openxmlformats.org/officeDocument/2006/relationships/image" Target="../media/image76.jpeg" /><Relationship Id="rId5" Type="http://schemas.openxmlformats.org/officeDocument/2006/relationships/image" Target="../media/image26.jpeg"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63.xml" /><Relationship Id="rId3" Type="http://schemas.openxmlformats.org/officeDocument/2006/relationships/hyperlink" Target="https://clients.mintel.com/content/trend/2025-beauty-personal-care-trends#workspace_SpacesStore_5227c8e4-7a08-43ee-be6c-9216266e7e82" TargetMode="External" /><Relationship Id="rId4" Type="http://schemas.openxmlformats.org/officeDocument/2006/relationships/image" Target="../media/image77.jpeg" /><Relationship Id="rId5" Type="http://schemas.openxmlformats.org/officeDocument/2006/relationships/image" Target="../media/image26.jpeg"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notesSlide" Target="../notesSlides/notesSlide64.xml" /><Relationship Id="rId3" Type="http://schemas.openxmlformats.org/officeDocument/2006/relationships/hyperlink" Target="https://clients.mintel.com/content/trend/2025-beauty-personal-care-trends#workspace_SpacesStore_a94dbc78-343c-466b-96ab-c569368f59b9" TargetMode="External" /><Relationship Id="rId4" Type="http://schemas.openxmlformats.org/officeDocument/2006/relationships/image" Target="../media/image26.jpeg"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21.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3" name="article_title" descr="article_title"/>
          <p:cNvSpPr>
            <a:spLocks noGrp="1"/>
          </p:cNvSpPr>
          <p:nvPr>
            <p:ph type="title"/>
          </p:nvPr>
        </p:nvSpPr>
        <p:spPr/>
        <p:txBody>
          <a:bodyPr wrap="square" lIns="0" tIns="0" rIns="0" bIns="0">
            <a:normAutofit/>
          </a:bodyPr>
          <a:lstStyle>
            <a:lvl1pPr eaLnBrk="1" hangingPunct="1">
              <a:defRPr sz="4000">
                <a:solidFill>
                  <a:schemeClr val="bg1"/>
                </a:solidFill>
                <a:latin typeface="Trebuchet MS"/>
                <a:cs typeface="Trebuchet MS"/>
              </a:defRPr>
            </a:lvl1pPr>
          </a:lstStyle>
          <a:p>
            <a:r>
              <a:rPr sz="4000">
                <a:solidFill>
                  <a:prstClr val="white"/>
                </a:solidFill>
                <a:latin typeface="Trebuchet MS"/>
                <a:ea typeface="Trebuchet MS"/>
                <a:cs typeface="Trebuchet MS"/>
              </a:rPr>
              <a:t>2025 Beauty &amp; Personal Care Trends</a:t>
            </a:r>
          </a:p>
        </p:txBody>
      </p:sp>
      <p:sp>
        <p:nvSpPr>
          <p:cNvPr id="4" name="summary" descr="summary"/>
          <p:cNvSpPr>
            <a:spLocks noGrp="1"/>
          </p:cNvSpPr>
          <p:nvPr>
            <p:ph type="body" sz="quarter" idx="11"/>
          </p:nvPr>
        </p:nvSpPr>
        <p:spPr/>
        <p:txBody>
          <a:bodyPr lIns="0" tIns="46800" rIns="0" bIns="46800">
            <a:normAutofit/>
          </a:bodyPr>
          <a:lstStyle>
            <a:lvl1pPr marL="0" indent="0">
              <a:buNone/>
              <a:defRPr sz="1200">
                <a:solidFill>
                  <a:schemeClr val="bg1"/>
                </a:solidFill>
                <a:latin typeface="Trebuchet MS"/>
                <a:cs typeface="Trebuchet MS"/>
              </a:defRPr>
            </a:lvl1pPr>
          </a:lstStyle>
          <a:p>
            <a:r>
              <a:rPr sz="1200">
                <a:solidFill>
                  <a:prstClr val="white"/>
                </a:solidFill>
                <a:latin typeface="Trebuchet MS"/>
                <a:ea typeface="Trebuchet MS"/>
                <a:cs typeface="Trebuchet MS"/>
              </a:rPr>
              <a:t>Understand what's new and next in consumer behaviour and the impact on beauty and personal care marketing and innovation.</a:t>
            </a:r>
          </a:p>
        </p:txBody>
      </p:sp>
      <p:sp>
        <p:nvSpPr>
          <p:cNvPr id="5" name="analyst_info" descr="analyst_info"/>
          <p:cNvSpPr>
            <a:spLocks noGrp="1"/>
          </p:cNvSpPr>
          <p:nvPr>
            <p:ph type="body" sz="quarter" idx="12"/>
          </p:nvPr>
        </p:nvSpPr>
        <p:spPr/>
        <p:txBody>
          <a:bodyPr lIns="0" tIns="46800" rIns="0" bIns="46800"/>
          <a:lstStyle>
            <a:lvl1pPr marL="0" indent="0">
              <a:buNone/>
              <a:defRPr sz="1200" baseline="0">
                <a:solidFill>
                  <a:schemeClr val="bg1"/>
                </a:solidFill>
                <a:latin typeface="Trebuchet MS"/>
                <a:cs typeface="Trebuchet MS"/>
              </a:defRPr>
            </a:lvl1pPr>
          </a:lstStyle>
          <a:p>
            <a:pPr>
              <a:spcBef>
                <a:spcPct val="43750"/>
              </a:spcBef>
              <a:spcAft>
                <a:spcPct val="43750"/>
              </a:spcAft>
            </a:pPr>
            <a:r>
              <a:rPr b="1">
                <a:latin typeface="Trebuchet MS"/>
                <a:ea typeface="Trebuchet MS"/>
                <a:cs typeface="Trebuchet MS"/>
              </a:rPr>
              <a:t>Andrew McDougall</a:t>
            </a:r>
          </a:p>
          <a:p>
            <a:pPr>
              <a:spcBef>
                <a:spcPct val="43750"/>
              </a:spcBef>
              <a:spcAft>
                <a:spcPct val="43750"/>
              </a:spcAft>
            </a:pPr>
            <a:r>
              <a:rPr>
                <a:latin typeface="Trebuchet MS"/>
                <a:ea typeface="Trebuchet MS"/>
                <a:cs typeface="Trebuchet MS"/>
              </a:rPr>
              <a:t>Global Beauty &amp; Personal Care Analyst</a:t>
            </a:r>
          </a:p>
          <a:p>
            <a:pPr>
              <a:spcBef>
                <a:spcPct val="43750"/>
              </a:spcBef>
              <a:spcAft>
                <a:spcPct val="43750"/>
              </a:spcAft>
            </a:pPr>
            <a:r>
              <a:rPr>
                <a:latin typeface="Trebuchet MS"/>
                <a:ea typeface="Trebuchet MS"/>
                <a:cs typeface="Trebuchet MS"/>
              </a:rPr>
              <a:t>September 2024</a:t>
            </a:r>
          </a:p>
        </p:txBody>
      </p:sp>
      <p:sp>
        <p:nvSpPr>
          <p:cNvPr id="6"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pic>
        <p:nvPicPr>
          <p:cNvPr id="7" name="New picture" descr="analyst_photo"/>
          <p:cNvPicPr>
            <a:picLocks noChangeAspect="1"/>
          </p:cNvPicPr>
          <p:nvPr/>
        </p:nvPicPr>
        <p:blipFill>
          <a:blip r:embed="rId4"/>
          <a:stretch>
            <a:fillRect/>
          </a:stretch>
        </p:blipFill>
        <p:spPr>
          <a:xfrm>
            <a:off x="838200" y="3225800"/>
            <a:ext cx="1028700" cy="1028700"/>
          </a:xfrm>
          <a:prstGeom prst="rect">
            <a:avLst/>
          </a:prstGeom>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bg>
      <p:bgPr>
        <a:blipFill>
          <a:blip r:embed="rId3"/>
          <a:stretch>
            <a:fillRect/>
          </a:stretch>
        </a:blipFill>
      </p:bgPr>
    </p:bg>
    <p:spTree>
      <p:nvGrpSpPr>
        <p:cNvPr id="1" name=""/>
        <p:cNvGrpSpPr/>
        <p:nvPr/>
      </p:nvGrpSpPr>
      <p:grpSpPr>
        <a:xfrm>
          <a:off x="0" y="0"/>
          <a:ext cx="0" cy="0"/>
        </a:xfrm>
      </p:grpSpPr>
      <p:pic>
        <p:nvPicPr>
          <p:cNvPr id="19"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20" name="Rectangle" descr="Rectangle"/>
          <p:cNvSpPr>
            <a:spLocks noChangeArrowheads="1"/>
          </p:cNvSpPr>
          <p:nvPr/>
        </p:nvSpPr>
        <p:spPr bwMode="auto">
          <a:xfrm>
            <a:off x="0" y="0"/>
            <a:ext cx="9144000" cy="5143500"/>
          </a:xfrm>
          <a:prstGeom prst="rect">
            <a:avLst/>
          </a:prstGeom>
          <a:gradFill rotWithShape="1">
            <a:gsLst>
              <a:gs pos="0">
                <a:schemeClr val="tx1">
                  <a:alpha val="59998"/>
                </a:schemeClr>
              </a:gs>
              <a:gs pos="100000">
                <a:schemeClr val="tx1">
                  <a:alpha val="79999"/>
                </a:schemeClr>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fontAlgn="auto" hangingPunct="1">
              <a:spcBef>
                <a:spcPct val="0"/>
              </a:spcBef>
              <a:spcAft>
                <a:spcPct val="0"/>
              </a:spcAft>
              <a:defRPr/>
            </a:pPr>
            <a:endParaRPr lang="en-US" altLang="en-US" sz="1800">
              <a:latin typeface="Trebuchet MS"/>
              <a:cs typeface="Trebuchet MS"/>
            </a:endParaRPr>
          </a:p>
        </p:txBody>
      </p:sp>
      <p:sp>
        <p:nvSpPr>
          <p:cNvPr id="21" name="title" descr="title"/>
          <p:cNvSpPr txBox="1">
            <a:spLocks noChangeArrowheads="1"/>
          </p:cNvSpPr>
          <p:nvPr/>
        </p:nvSpPr>
        <p:spPr bwMode="auto">
          <a:xfrm>
            <a:off x="809625" y="635000"/>
            <a:ext cx="1805938"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45719" rIns="45719">
            <a:spAutoFit/>
          </a:bodyP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r>
              <a:rPr lang="en-GB" altLang="en-US" sz="1600" b="1">
                <a:solidFill>
                  <a:srgbClr val="FFFFFF"/>
                </a:solidFill>
                <a:latin typeface="Trebuchet MS"/>
                <a:cs typeface="Trebuchet MS"/>
                <a:sym typeface="Helvetica" charset="0"/>
              </a:rPr>
              <a:t>Table Of Contents</a:t>
            </a:r>
            <a:endParaRPr lang="en-US" altLang="en-US" sz="1600" b="1">
              <a:solidFill>
                <a:srgbClr val="FFFFFF"/>
              </a:solidFill>
              <a:latin typeface="Trebuchet MS"/>
              <a:cs typeface="Trebuchet MS"/>
              <a:sym typeface="Helvetica" charset="0"/>
            </a:endParaRPr>
          </a:p>
        </p:txBody>
      </p:sp>
      <p:pic>
        <p:nvPicPr>
          <p:cNvPr id="30" name="mintel_logo" descr="mintel_logo">
            <a:extLst>
              <a:ext uri="{FF2B5EF4-FFF2-40B4-BE49-F238E27FC236}">
                <a16:creationId xmlns:a16="http://schemas.microsoft.com/office/drawing/2014/main" id="{4427E16E-1C36-D97B-206C-C684620DD8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10" name="heading1" descr="heading1"/>
          <p:cNvSpPr>
            <a:spLocks noGrp="1"/>
          </p:cNvSpPr>
          <p:nvPr>
            <p:ph type="body" sz="quarter" idx="22"/>
          </p:nvPr>
        </p:nvSpPr>
        <p:spPr/>
        <p:txBody>
          <a:bodyPr wrap="square" lIns="0" tIns="0" rIns="0" bIns="0">
            <a:normAutofit/>
          </a:bodyPr>
          <a:lstStyle>
            <a:lvl1pPr marL="0" indent="0">
              <a:lnSpc>
                <a:spcPct val="120000"/>
              </a:lnSpc>
              <a:spcBef>
                <a:spcPct val="0"/>
              </a:spcBef>
              <a:buNone/>
              <a:defRPr sz="1200" baseline="0">
                <a:solidFill>
                  <a:schemeClr val="bg1"/>
                </a:solidFill>
                <a:latin typeface="Trebuchet MS"/>
                <a:cs typeface="Trebuchet MS"/>
              </a:defRPr>
            </a:lvl1pPr>
          </a:lstStyle>
          <a:p>
            <a:r>
              <a:rPr>
                <a:latin typeface="Trebuchet MS"/>
                <a:ea typeface="Trebuchet MS"/>
                <a:cs typeface="Trebuchet MS"/>
              </a:rPr>
              <a:t>(MY) KNOWLEDGE IS POWER</a:t>
            </a:r>
          </a:p>
        </p:txBody>
      </p:sp>
      <p:sp>
        <p:nvSpPr>
          <p:cNvPr id="11" name="heading2" descr="heading2"/>
          <p:cNvSpPr>
            <a:spLocks noGrp="1"/>
          </p:cNvSpPr>
          <p:nvPr>
            <p:ph type="body" sz="quarter" idx="23"/>
          </p:nvPr>
        </p:nvSpPr>
        <p:spPr/>
        <p:txBody>
          <a:bodyPr wrap="square" lIns="0" tIns="0" rIns="0" bIns="0">
            <a:normAutofit/>
          </a:bodyPr>
          <a:lstStyle>
            <a:lvl1pPr marL="0" indent="0">
              <a:lnSpc>
                <a:spcPct val="120000"/>
              </a:lnSpc>
              <a:spcBef>
                <a:spcPct val="0"/>
              </a:spcBef>
              <a:buNone/>
              <a:defRPr sz="1200" baseline="0">
                <a:solidFill>
                  <a:schemeClr val="bg1"/>
                </a:solidFill>
                <a:latin typeface="Trebuchet MS"/>
                <a:cs typeface="Trebuchet MS"/>
              </a:defRPr>
            </a:lvl1pPr>
          </a:lstStyle>
          <a:p>
            <a:r>
              <a:rPr>
                <a:latin typeface="Trebuchet MS"/>
                <a:ea typeface="Trebuchet MS"/>
                <a:cs typeface="Trebuchet MS"/>
              </a:rPr>
              <a:t>TURNING THE TIDE</a:t>
            </a:r>
          </a:p>
        </p:txBody>
      </p:sp>
      <p:sp>
        <p:nvSpPr>
          <p:cNvPr id="12" name="heading3" descr="heading3"/>
          <p:cNvSpPr>
            <a:spLocks noGrp="1"/>
          </p:cNvSpPr>
          <p:nvPr>
            <p:ph type="body" sz="quarter" idx="24"/>
          </p:nvPr>
        </p:nvSpPr>
        <p:spPr/>
        <p:txBody>
          <a:bodyPr wrap="square" lIns="0" tIns="0" rIns="0" bIns="0">
            <a:normAutofit/>
          </a:bodyPr>
          <a:lstStyle>
            <a:lvl1pPr marL="0" indent="0">
              <a:lnSpc>
                <a:spcPct val="120000"/>
              </a:lnSpc>
              <a:spcBef>
                <a:spcPct val="0"/>
              </a:spcBef>
              <a:buNone/>
              <a:defRPr sz="1200" baseline="0">
                <a:solidFill>
                  <a:schemeClr val="bg1"/>
                </a:solidFill>
                <a:latin typeface="Trebuchet MS"/>
                <a:cs typeface="Trebuchet MS"/>
              </a:defRPr>
            </a:lvl1pPr>
          </a:lstStyle>
          <a:p>
            <a:r>
              <a:rPr>
                <a:latin typeface="Trebuchet MS"/>
                <a:ea typeface="Trebuchet MS"/>
                <a:cs typeface="Trebuchet MS"/>
              </a:rPr>
              <a:t>THINK SLOW, MOVE FAST</a:t>
            </a:r>
          </a:p>
        </p:txBody>
      </p:sp>
      <p:sp>
        <p:nvSpPr>
          <p:cNvPr id="22" name="bullet1" descr="bullet1"/>
          <p:cNvSpPr/>
          <p:nvPr/>
        </p:nvSpPr>
        <p:spPr>
          <a:xfrm rot="10800000">
            <a:off x="833438" y="1435100"/>
            <a:ext cx="474662" cy="473075"/>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1pPr>
            <a:lvl2pPr marL="4572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2pPr>
            <a:lvl3pPr marL="9144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3pPr>
            <a:lvl4pPr marL="13716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4pPr>
            <a:lvl5pPr marL="18288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3" name="bullet2" descr="bullet2"/>
          <p:cNvSpPr/>
          <p:nvPr/>
        </p:nvSpPr>
        <p:spPr>
          <a:xfrm rot="10800000">
            <a:off x="833438" y="218757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1pPr>
            <a:lvl2pPr marL="4572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2pPr>
            <a:lvl3pPr marL="9144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3pPr>
            <a:lvl4pPr marL="13716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4pPr>
            <a:lvl5pPr marL="18288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4" name="bullet3" descr="bullet3"/>
          <p:cNvSpPr/>
          <p:nvPr/>
        </p:nvSpPr>
        <p:spPr>
          <a:xfrm rot="10800000">
            <a:off x="833438" y="294322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1pPr>
            <a:lvl2pPr marL="4572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2pPr>
            <a:lvl3pPr marL="9144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3pPr>
            <a:lvl4pPr marL="13716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4pPr>
            <a:lvl5pPr marL="18288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 name="number1" descr="number1"/>
          <p:cNvSpPr>
            <a:spLocks noGrp="1"/>
          </p:cNvSpPr>
          <p:nvPr>
            <p:ph type="body" sz="quarter" idx="14"/>
          </p:nvPr>
        </p:nvSpPr>
        <p:spPr/>
        <p:txBody>
          <a:bodyPr>
            <a:normAutofit/>
          </a:bodyPr>
          <a:lstStyle>
            <a:lvl1pPr marL="0" indent="0" algn="ctr">
              <a:buNone/>
              <a:defRPr sz="1800" b="1">
                <a:latin typeface="Trebuchet MS"/>
                <a:cs typeface="Trebuchet MS"/>
              </a:defRPr>
            </a:lvl1pPr>
          </a:lstStyle>
          <a:p>
            <a:r>
              <a:rPr>
                <a:latin typeface="Trebuchet MS"/>
                <a:ea typeface="Trebuchet MS"/>
                <a:cs typeface="Trebuchet MS"/>
              </a:rPr>
              <a:t>1</a:t>
            </a:r>
          </a:p>
        </p:txBody>
      </p:sp>
      <p:sp>
        <p:nvSpPr>
          <p:cNvPr id="3" name="number2" descr="number2"/>
          <p:cNvSpPr>
            <a:spLocks noGrp="1"/>
          </p:cNvSpPr>
          <p:nvPr>
            <p:ph type="body" sz="quarter" idx="15"/>
          </p:nvPr>
        </p:nvSpPr>
        <p:spPr/>
        <p:txBody>
          <a:bodyPr>
            <a:normAutofit/>
          </a:bodyPr>
          <a:lstStyle>
            <a:lvl1pPr marL="0" indent="0" algn="ctr">
              <a:buNone/>
              <a:defRPr sz="1800" b="1">
                <a:latin typeface="Trebuchet MS"/>
                <a:cs typeface="Trebuchet MS"/>
              </a:defRPr>
            </a:lvl1pPr>
          </a:lstStyle>
          <a:p>
            <a:r>
              <a:rPr>
                <a:latin typeface="Trebuchet MS"/>
                <a:ea typeface="Trebuchet MS"/>
                <a:cs typeface="Trebuchet MS"/>
              </a:rPr>
              <a:t>2</a:t>
            </a:r>
          </a:p>
        </p:txBody>
      </p:sp>
      <p:sp>
        <p:nvSpPr>
          <p:cNvPr id="4" name="number3" descr="number3"/>
          <p:cNvSpPr>
            <a:spLocks noGrp="1"/>
          </p:cNvSpPr>
          <p:nvPr>
            <p:ph type="body" sz="quarter" idx="16"/>
          </p:nvPr>
        </p:nvSpPr>
        <p:spPr/>
        <p:txBody>
          <a:bodyPr>
            <a:normAutofit/>
          </a:bodyPr>
          <a:lstStyle>
            <a:lvl1pPr marL="0" indent="0" algn="ctr">
              <a:buNone/>
              <a:defRPr sz="1800" b="1">
                <a:latin typeface="Trebuchet MS"/>
                <a:cs typeface="Trebuchet MS"/>
              </a:defRPr>
            </a:lvl1pPr>
          </a:lstStyle>
          <a:p>
            <a:r>
              <a:rPr>
                <a:latin typeface="Trebuchet MS"/>
                <a:ea typeface="Trebuchet MS"/>
                <a:cs typeface="Trebuchet MS"/>
              </a:rPr>
              <a:t>3</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5"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prstClr val="white"/>
                </a:solidFill>
                <a:latin typeface="Trebuchet MS"/>
                <a:ea typeface="Trebuchet MS"/>
                <a:cs typeface="Trebuchet MS"/>
              </a:rPr>
              <a:t>(My) Knowledge is Power</a:t>
            </a:r>
          </a:p>
          <a:p>
            <a:pPr>
              <a:spcBef>
                <a:spcPct val="0"/>
              </a:spcBef>
              <a:spcAft>
                <a:spcPct val="43750"/>
              </a:spcAft>
            </a:pPr>
            <a:r>
              <a:rPr sz="1000">
                <a:solidFill>
                  <a:prstClr val="white"/>
                </a:solidFill>
                <a:latin typeface="Trebuchet MS"/>
                <a:ea typeface="Trebuchet MS"/>
                <a:cs typeface="Trebuchet MS"/>
              </a:rPr>
              <a:t>Beauty is moving beyond algorithmic echo chambers, championing individuality and artistry. This change opposes uniform digital trends, urging consumers to showcase their unique identities. Brands innovate by celebrating diverse styles and nurturing self-expression.</a:t>
            </a:r>
          </a:p>
        </p:txBody>
      </p:sp>
      <p:sp>
        <p:nvSpPr>
          <p:cNvPr id="6"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prstClr val="white"/>
                </a:solidFill>
                <a:latin typeface="Trebuchet MS"/>
                <a:ea typeface="Trebuchet MS"/>
                <a:cs typeface="Trebuchet MS"/>
              </a:rPr>
              <a:t>Turning The Tide</a:t>
            </a:r>
          </a:p>
          <a:p>
            <a:pPr>
              <a:spcBef>
                <a:spcPct val="0"/>
              </a:spcBef>
              <a:spcAft>
                <a:spcPct val="43750"/>
              </a:spcAft>
            </a:pPr>
            <a:r>
              <a:rPr sz="1000">
                <a:solidFill>
                  <a:prstClr val="white"/>
                </a:solidFill>
                <a:latin typeface="Trebuchet MS"/>
                <a:ea typeface="Trebuchet MS"/>
                <a:cs typeface="Trebuchet MS"/>
              </a:rPr>
              <a:t>Collaborating with green initiatives boosts brand credibility, appealing to savvy, eco-conscious consumers. By focusing on collaboration, brands align with future trends, standing out in a market eager for authentic sustainable innovation.</a:t>
            </a:r>
          </a:p>
        </p:txBody>
      </p:sp>
      <p:sp>
        <p:nvSpPr>
          <p:cNvPr id="7" name="product_description3" descr="product_description3"/>
          <p:cNvSpPr>
            <a:spLocks noGrp="1"/>
          </p:cNvSpPr>
          <p:nvPr>
            <p:ph type="body" sz="quarter" idx="14"/>
          </p:nvPr>
        </p:nvSpPr>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000" baseline="0">
                <a:latin typeface="Trebuchet MS"/>
                <a:cs typeface="Trebuchet MS"/>
              </a:defRPr>
            </a:lvl1pPr>
          </a:lstStyle>
          <a:p>
            <a:pPr>
              <a:spcBef>
                <a:spcPct val="58188"/>
              </a:spcBef>
              <a:spcAft>
                <a:spcPct val="0"/>
              </a:spcAft>
            </a:pPr>
            <a:r>
              <a:rPr sz="1000" b="1">
                <a:solidFill>
                  <a:prstClr val="white"/>
                </a:solidFill>
                <a:latin typeface="Trebuchet MS"/>
                <a:ea typeface="Trebuchet MS"/>
                <a:cs typeface="Trebuchet MS"/>
              </a:rPr>
              <a:t>Think Slow, Move Fast</a:t>
            </a:r>
          </a:p>
          <a:p>
            <a:pPr>
              <a:spcBef>
                <a:spcPct val="0"/>
              </a:spcBef>
              <a:spcAft>
                <a:spcPct val="43750"/>
              </a:spcAft>
            </a:pPr>
            <a:r>
              <a:rPr sz="1000">
                <a:solidFill>
                  <a:prstClr val="white"/>
                </a:solidFill>
                <a:latin typeface="Trebuchet MS"/>
                <a:ea typeface="Trebuchet MS"/>
                <a:cs typeface="Trebuchet MS"/>
              </a:rPr>
              <a:t>Consumers want to approach beauty with intention. How we interact with products becomes even more important and mindful. Embrace slow beauty with potent products and personalised consultations to address unique needs and deepen connections.</a:t>
            </a:r>
          </a:p>
        </p:txBody>
      </p:sp>
      <p:sp>
        <p:nvSpPr>
          <p:cNvPr id="8" name="go_to_button" descr="go_to_button">
            <a:hlinkClick r:id="rId3"/>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9"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0"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Introducing Mintel's 2025 Beauty &amp; Personal Care Trends</a:t>
            </a:r>
          </a:p>
        </p:txBody>
      </p:sp>
      <p:pic>
        <p:nvPicPr>
          <p:cNvPr id="11" name="New picture" descr="product_image2"/>
          <p:cNvPicPr>
            <a:picLocks noChangeAspect="1"/>
          </p:cNvPicPr>
          <p:nvPr/>
        </p:nvPicPr>
        <p:blipFill>
          <a:blip r:embed="rId4"/>
          <a:stretch>
            <a:fillRect/>
          </a:stretch>
        </p:blipFill>
        <p:spPr>
          <a:xfrm>
            <a:off x="3238500" y="1130300"/>
            <a:ext cx="2006600" cy="2006600"/>
          </a:xfrm>
          <a:prstGeom prst="rect">
            <a:avLst/>
          </a:prstGeom>
        </p:spPr>
      </p:pic>
      <p:pic>
        <p:nvPicPr>
          <p:cNvPr id="12" name="New picture" descr="product_image3"/>
          <p:cNvPicPr>
            <a:picLocks noChangeAspect="1"/>
          </p:cNvPicPr>
          <p:nvPr/>
        </p:nvPicPr>
        <p:blipFill>
          <a:blip r:embed="rId5"/>
          <a:stretch>
            <a:fillRect/>
          </a:stretch>
        </p:blipFill>
        <p:spPr>
          <a:xfrm>
            <a:off x="6108700" y="1130300"/>
            <a:ext cx="2006600" cy="2006600"/>
          </a:xfrm>
          <a:prstGeom prst="rect">
            <a:avLst/>
          </a:prstGeom>
        </p:spPr>
      </p:pic>
      <p:pic>
        <p:nvPicPr>
          <p:cNvPr id="13" name="New picture" descr="product_image1"/>
          <p:cNvPicPr>
            <a:picLocks noChangeAspect="1"/>
          </p:cNvPicPr>
          <p:nvPr/>
        </p:nvPicPr>
        <p:blipFill>
          <a:blip r:embed="rId6"/>
          <a:stretch>
            <a:fillRect/>
          </a:stretch>
        </p:blipFill>
        <p:spPr>
          <a:xfrm>
            <a:off x="342900" y="1130300"/>
            <a:ext cx="2006600" cy="2006600"/>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column_text1" descr="column_text1"/>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srgbClr val="2B2B2B"/>
                </a:solidFill>
                <a:latin typeface="Trebuchet MS"/>
                <a:ea typeface="Trebuchet MS"/>
                <a:cs typeface="Trebuchet MS"/>
              </a:rPr>
              <a:t>Built upon Mintel expertise and tools</a:t>
            </a:r>
          </a:p>
          <a:p>
            <a:pPr>
              <a:spcBef>
                <a:spcPct val="43750"/>
              </a:spcBef>
              <a:spcAft>
                <a:spcPct val="43750"/>
              </a:spcAft>
            </a:pPr>
            <a:r>
              <a:rPr sz="1200">
                <a:solidFill>
                  <a:srgbClr val="2B2B2B"/>
                </a:solidFill>
                <a:latin typeface="Trebuchet MS"/>
                <a:ea typeface="Trebuchet MS"/>
                <a:cs typeface="Trebuchet MS"/>
              </a:rPr>
              <a:t>The 2025 Global Beauty &amp; Personal Care Trends are built on the base of Mintel's seven Trend Drivers: </a:t>
            </a:r>
            <a:r>
              <a:rPr sz="1200" i="1">
                <a:solidFill>
                  <a:srgbClr val="2B2B2B"/>
                </a:solidFill>
                <a:latin typeface="Trebuchet MS"/>
                <a:ea typeface="Trebuchet MS"/>
                <a:cs typeface="Trebuchet MS"/>
              </a:rPr>
              <a:t>Wellbeing</a:t>
            </a:r>
            <a:r>
              <a:rPr sz="1200">
                <a:solidFill>
                  <a:srgbClr val="2B2B2B"/>
                </a:solidFill>
                <a:latin typeface="Trebuchet MS"/>
                <a:ea typeface="Trebuchet MS"/>
                <a:cs typeface="Trebuchet MS"/>
              </a:rPr>
              <a:t>, </a:t>
            </a:r>
            <a:r>
              <a:rPr sz="1200" i="1">
                <a:solidFill>
                  <a:srgbClr val="2B2B2B"/>
                </a:solidFill>
                <a:latin typeface="Trebuchet MS"/>
                <a:ea typeface="Trebuchet MS"/>
                <a:cs typeface="Trebuchet MS"/>
              </a:rPr>
              <a:t>Experiences</a:t>
            </a:r>
            <a:r>
              <a:rPr sz="1200">
                <a:solidFill>
                  <a:srgbClr val="2B2B2B"/>
                </a:solidFill>
                <a:latin typeface="Trebuchet MS"/>
                <a:ea typeface="Trebuchet MS"/>
                <a:cs typeface="Trebuchet MS"/>
              </a:rPr>
              <a:t>, </a:t>
            </a:r>
            <a:r>
              <a:rPr sz="1200" i="1">
                <a:solidFill>
                  <a:srgbClr val="2B2B2B"/>
                </a:solidFill>
                <a:latin typeface="Trebuchet MS"/>
                <a:ea typeface="Trebuchet MS"/>
                <a:cs typeface="Trebuchet MS"/>
              </a:rPr>
              <a:t>Surroundings</a:t>
            </a:r>
            <a:r>
              <a:rPr sz="1200">
                <a:solidFill>
                  <a:srgbClr val="2B2B2B"/>
                </a:solidFill>
                <a:latin typeface="Trebuchet MS"/>
                <a:ea typeface="Trebuchet MS"/>
                <a:cs typeface="Trebuchet MS"/>
              </a:rPr>
              <a:t>, </a:t>
            </a:r>
            <a:r>
              <a:rPr sz="1200" i="1">
                <a:solidFill>
                  <a:srgbClr val="2B2B2B"/>
                </a:solidFill>
                <a:latin typeface="Trebuchet MS"/>
                <a:ea typeface="Trebuchet MS"/>
                <a:cs typeface="Trebuchet MS"/>
              </a:rPr>
              <a:t>Rights</a:t>
            </a:r>
            <a:r>
              <a:rPr sz="1200">
                <a:solidFill>
                  <a:srgbClr val="2B2B2B"/>
                </a:solidFill>
                <a:latin typeface="Trebuchet MS"/>
                <a:ea typeface="Trebuchet MS"/>
                <a:cs typeface="Trebuchet MS"/>
              </a:rPr>
              <a:t>, </a:t>
            </a:r>
            <a:r>
              <a:rPr sz="1200" i="1">
                <a:solidFill>
                  <a:srgbClr val="2B2B2B"/>
                </a:solidFill>
                <a:latin typeface="Trebuchet MS"/>
                <a:ea typeface="Trebuchet MS"/>
                <a:cs typeface="Trebuchet MS"/>
              </a:rPr>
              <a:t>Technology</a:t>
            </a:r>
            <a:r>
              <a:rPr sz="1200">
                <a:solidFill>
                  <a:srgbClr val="2B2B2B"/>
                </a:solidFill>
                <a:latin typeface="Trebuchet MS"/>
                <a:ea typeface="Trebuchet MS"/>
                <a:cs typeface="Trebuchet MS"/>
              </a:rPr>
              <a:t>, </a:t>
            </a:r>
            <a:r>
              <a:rPr sz="1200" i="1">
                <a:solidFill>
                  <a:srgbClr val="2B2B2B"/>
                </a:solidFill>
                <a:latin typeface="Trebuchet MS"/>
                <a:ea typeface="Trebuchet MS"/>
                <a:cs typeface="Trebuchet MS"/>
              </a:rPr>
              <a:t>Identity</a:t>
            </a:r>
            <a:r>
              <a:rPr sz="1200">
                <a:solidFill>
                  <a:srgbClr val="2B2B2B"/>
                </a:solidFill>
                <a:latin typeface="Trebuchet MS"/>
                <a:ea typeface="Trebuchet MS"/>
                <a:cs typeface="Trebuchet MS"/>
              </a:rPr>
              <a:t> and </a:t>
            </a:r>
            <a:r>
              <a:rPr sz="1200" i="1">
                <a:solidFill>
                  <a:srgbClr val="2B2B2B"/>
                </a:solidFill>
                <a:latin typeface="Trebuchet MS"/>
                <a:ea typeface="Trebuchet MS"/>
                <a:cs typeface="Trebuchet MS"/>
              </a:rPr>
              <a:t>Value</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In addition, they are supported by Mintel's extensive libraries of global consumer data, product launches and inspiring marketing campaigns.</a:t>
            </a:r>
          </a:p>
        </p:txBody>
      </p:sp>
      <p:sp>
        <p:nvSpPr>
          <p:cNvPr id="3" name="column_text2" descr="column_text2"/>
          <p:cNvSpPr>
            <a:spLocks noGrp="1"/>
          </p:cNvSpPr>
          <p:nvPr>
            <p:ph type="body" sz="quarter" idx="13"/>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srgbClr val="2B2B2B"/>
                </a:solidFill>
                <a:latin typeface="Trebuchet MS"/>
                <a:ea typeface="Trebuchet MS"/>
                <a:cs typeface="Trebuchet MS"/>
              </a:rPr>
              <a:t>Anchored in current events</a:t>
            </a:r>
          </a:p>
          <a:p>
            <a:pPr>
              <a:spcBef>
                <a:spcPct val="43750"/>
              </a:spcBef>
              <a:spcAft>
                <a:spcPct val="43750"/>
              </a:spcAft>
            </a:pPr>
            <a:r>
              <a:rPr sz="1200">
                <a:solidFill>
                  <a:srgbClr val="2B2B2B"/>
                </a:solidFill>
                <a:latin typeface="Trebuchet MS"/>
                <a:ea typeface="Trebuchet MS"/>
                <a:cs typeface="Trebuchet MS"/>
              </a:rPr>
              <a:t>The predictions are built around buzzworthy topics that have the potential to upset the status quo in the beauty and personal care industry in 2025 and thereafter.</a:t>
            </a:r>
          </a:p>
          <a:p>
            <a:pPr>
              <a:spcBef>
                <a:spcPct val="43750"/>
              </a:spcBef>
              <a:spcAft>
                <a:spcPct val="43750"/>
              </a:spcAft>
            </a:pPr>
            <a:r>
              <a:rPr sz="1200">
                <a:solidFill>
                  <a:srgbClr val="2B2B2B"/>
                </a:solidFill>
                <a:latin typeface="Trebuchet MS"/>
                <a:ea typeface="Trebuchet MS"/>
                <a:cs typeface="Trebuchet MS"/>
              </a:rPr>
              <a:t>Going forward, Mintel's analysts will monitor how new events and innovations impact these trends.</a:t>
            </a:r>
          </a:p>
        </p:txBody>
      </p:sp>
      <p:sp>
        <p:nvSpPr>
          <p:cNvPr id="4" name="column_text3" descr="column_text3"/>
          <p:cNvSpPr>
            <a:spLocks noGrp="1"/>
          </p:cNvSpPr>
          <p:nvPr>
            <p:ph type="body" sz="quarter" idx="14"/>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58188"/>
              </a:spcBef>
              <a:spcAft>
                <a:spcPct val="58188"/>
              </a:spcAft>
            </a:pPr>
            <a:r>
              <a:rPr sz="1200" b="1">
                <a:solidFill>
                  <a:srgbClr val="2B2B2B"/>
                </a:solidFill>
                <a:latin typeface="Trebuchet MS"/>
                <a:ea typeface="Trebuchet MS"/>
                <a:cs typeface="Trebuchet MS"/>
              </a:rPr>
              <a:t>Forecast for evolutions in the next 10 years</a:t>
            </a:r>
          </a:p>
          <a:p>
            <a:pPr>
              <a:spcBef>
                <a:spcPct val="43750"/>
              </a:spcBef>
              <a:spcAft>
                <a:spcPct val="43750"/>
              </a:spcAft>
            </a:pPr>
            <a:r>
              <a:rPr sz="1200">
                <a:solidFill>
                  <a:srgbClr val="2B2B2B"/>
                </a:solidFill>
                <a:latin typeface="Trebuchet MS"/>
                <a:ea typeface="Trebuchet MS"/>
                <a:cs typeface="Trebuchet MS"/>
              </a:rPr>
              <a:t>Mintel's experts have predicted how these Trends will play out over the next five years and beyond in three time periods:</a:t>
            </a:r>
          </a:p>
          <a:p>
            <a:pPr marL="468000" lvl="1" indent="-285750">
              <a:buChar char="•"/>
            </a:pPr>
            <a:r>
              <a:rPr sz="1200">
                <a:solidFill>
                  <a:srgbClr val="2B2B2B"/>
                </a:solidFill>
                <a:latin typeface="Trebuchet MS"/>
                <a:ea typeface="Trebuchet MS"/>
                <a:cs typeface="Trebuchet MS"/>
              </a:rPr>
              <a:t>Now: the coming 12 months (2025)</a:t>
            </a:r>
          </a:p>
          <a:p>
            <a:pPr marL="468000" lvl="1" indent="-285750">
              <a:buChar char="•"/>
            </a:pPr>
            <a:r>
              <a:rPr sz="1200">
                <a:solidFill>
                  <a:srgbClr val="2B2B2B"/>
                </a:solidFill>
                <a:latin typeface="Trebuchet MS"/>
                <a:ea typeface="Trebuchet MS"/>
                <a:cs typeface="Trebuchet MS"/>
              </a:rPr>
              <a:t>Next: 2-5 years (2026-30)</a:t>
            </a:r>
          </a:p>
          <a:p>
            <a:pPr marL="468000" lvl="1" indent="-285750">
              <a:buChar char="•"/>
            </a:pPr>
            <a:r>
              <a:rPr sz="1200">
                <a:solidFill>
                  <a:srgbClr val="2B2B2B"/>
                </a:solidFill>
                <a:latin typeface="Trebuchet MS"/>
                <a:ea typeface="Trebuchet MS"/>
                <a:cs typeface="Trebuchet MS"/>
              </a:rPr>
              <a:t>Future: 5+ years (2030 onward), presented as a blue-sky 'day in the life' story of a fictional character</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The methodology of the 2025 Global Beauty &amp; Personal Care Trends</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200" baseline="0">
                <a:latin typeface="Trebuchet MS"/>
                <a:cs typeface="Trebuchet MS"/>
              </a:defRPr>
            </a:lvl1pPr>
            <a:lvl2pPr>
              <a:defRPr>
                <a:latin typeface="Trebuchet MS"/>
                <a:ea typeface="Trebuchet MS"/>
                <a:cs typeface="Trebuchet MS"/>
              </a:defRPr>
            </a:lvl2pPr>
            <a:lvl3pPr>
              <a:defRPr>
                <a:latin typeface="Trebuchet MS"/>
                <a:ea typeface="Trebuchet MS"/>
                <a:cs typeface="Trebuchet MS"/>
              </a:defRPr>
            </a:lvl3pPr>
            <a:lvl4pPr>
              <a:defRPr>
                <a:latin typeface="Trebuchet MS"/>
                <a:ea typeface="Trebuchet MS"/>
                <a:cs typeface="Trebuchet MS"/>
              </a:defRPr>
            </a:lvl4pPr>
          </a:lstStyle>
          <a:p>
            <a:pPr>
              <a:spcBef>
                <a:spcPct val="43750"/>
              </a:spcBef>
              <a:spcAft>
                <a:spcPct val="43750"/>
              </a:spcAft>
            </a:pPr>
            <a:r>
              <a:rPr sz="1200">
                <a:solidFill>
                  <a:prstClr val="white"/>
                </a:solidFill>
                <a:latin typeface="Trebuchet MS"/>
                <a:ea typeface="Trebuchet MS"/>
                <a:cs typeface="Trebuchet MS"/>
              </a:rPr>
              <a:t>Speak to your Account Manager to book a meeting to discuss how the 2025 Beauty &amp; Personal Care Trends will impact your business.</a:t>
            </a:r>
          </a:p>
        </p:txBody>
      </p:sp>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5"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6"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Time for a profound transformation in the BPC landscape</a:t>
            </a:r>
          </a:p>
        </p:txBody>
      </p:sp>
      <p:pic>
        <p:nvPicPr>
          <p:cNvPr id="8" name="New picture" descr="infographic"/>
          <p:cNvPicPr>
            <a:picLocks noChangeAspect="1"/>
          </p:cNvPicPr>
          <p:nvPr/>
        </p:nvPicPr>
        <p:blipFill>
          <a:blip r:embed="rId4"/>
          <a:stretch>
            <a:fillRect/>
          </a:stretch>
        </p:blipFill>
        <p:spPr>
          <a:xfrm>
            <a:off x="355600" y="1562100"/>
            <a:ext cx="6883400" cy="2768600"/>
          </a:xfrm>
          <a:prstGeom prst="rect">
            <a:avLst/>
          </a:prstGeom>
        </p:spPr>
      </p:pic>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Our 2025 Trends analyse consumer behaviour across categories and markets to reveal the macro trends impacting your business. Discover what's changing, why and key opportunities for your brand.</a:t>
            </a:r>
          </a:p>
          <a:p>
            <a:pPr>
              <a:spcBef>
                <a:spcPct val="43750"/>
              </a:spcBef>
              <a:spcAft>
                <a:spcPct val="43750"/>
              </a:spcAft>
            </a:pPr>
            <a:r>
              <a:rPr sz="1200" b="1">
                <a:solidFill>
                  <a:prstClr val="white"/>
                </a:solidFill>
                <a:latin typeface="Trebuchet MS"/>
                <a:hlinkClick r:id="rId3"/>
              </a:rPr>
              <a:t>Check out the full suite of 2025 Trends now!</a:t>
            </a:r>
          </a:p>
        </p:txBody>
      </p:sp>
      <p:sp>
        <p:nvSpPr>
          <p:cNvPr id="3"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4"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5"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Discover all our 2025 Trends</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2" name="section_title" descr="section_title"/>
          <p:cNvSpPr>
            <a:spLocks noGrp="1"/>
          </p:cNvSpPr>
          <p:nvPr>
            <p:ph type="title"/>
          </p:nvPr>
        </p:nvSpPr>
        <p:spPr/>
        <p:txBody>
          <a:bodyPr lIns="46800" tIns="46800" rIns="46800" bIns="46800">
            <a:normAutofit/>
          </a:bodyPr>
          <a:lstStyle>
            <a:lvl1pPr eaLnBrk="1" hangingPunct="1">
              <a:defRPr sz="2200" cap="all" baseline="0">
                <a:solidFill>
                  <a:schemeClr val="bg1"/>
                </a:solidFill>
                <a:latin typeface="Trebuchet MS"/>
                <a:cs typeface="Trebuchet MS"/>
              </a:defRPr>
            </a:lvl1pPr>
          </a:lstStyle>
          <a:p>
            <a:r>
              <a:rPr sz="1600" b="1">
                <a:latin typeface="Trebuchet MS"/>
                <a:ea typeface="Trebuchet MS"/>
                <a:cs typeface="Trebuchet MS"/>
              </a:rPr>
              <a:t>(MY) KNOWLEDGE IS POWER</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Empowered consumers are </a:t>
            </a:r>
            <a:r>
              <a:rPr sz="1200" b="1">
                <a:solidFill>
                  <a:srgbClr val="2B2B2B"/>
                </a:solidFill>
                <a:latin typeface="Trebuchet MS"/>
                <a:ea typeface="Trebuchet MS"/>
                <a:cs typeface="Trebuchet MS"/>
              </a:rPr>
              <a:t>taking charge</a:t>
            </a:r>
            <a:r>
              <a:rPr sz="1200">
                <a:solidFill>
                  <a:srgbClr val="2B2B2B"/>
                </a:solidFill>
                <a:latin typeface="Trebuchet MS"/>
                <a:ea typeface="Trebuchet MS"/>
                <a:cs typeface="Trebuchet MS"/>
              </a:rPr>
              <a:t> of their beauty choices, prioritising brands that offer transparency, authenticity and alignment with their personal values.</a:t>
            </a:r>
          </a:p>
          <a:p>
            <a:pPr>
              <a:spcBef>
                <a:spcPct val="43750"/>
              </a:spcBef>
              <a:spcAft>
                <a:spcPct val="43750"/>
              </a:spcAft>
            </a:pPr>
            <a:r>
              <a:rPr sz="1200">
                <a:solidFill>
                  <a:srgbClr val="2B2B2B"/>
                </a:solidFill>
                <a:latin typeface="Trebuchet MS"/>
                <a:ea typeface="Trebuchet MS"/>
                <a:cs typeface="Trebuchet MS"/>
              </a:rPr>
              <a:t>Beauty has become a </a:t>
            </a:r>
            <a:r>
              <a:rPr sz="1200" b="1">
                <a:solidFill>
                  <a:srgbClr val="2B2B2B"/>
                </a:solidFill>
                <a:latin typeface="Trebuchet MS"/>
                <a:ea typeface="Trebuchet MS"/>
                <a:cs typeface="Trebuchet MS"/>
              </a:rPr>
              <a:t>bold display of individuality</a:t>
            </a:r>
            <a:r>
              <a:rPr sz="1200">
                <a:solidFill>
                  <a:srgbClr val="2B2B2B"/>
                </a:solidFill>
                <a:latin typeface="Trebuchet MS"/>
                <a:ea typeface="Trebuchet MS"/>
                <a:cs typeface="Trebuchet MS"/>
              </a:rPr>
              <a:t>. Consumers seek products that reflect unique identities, driving demand for inclusive ranges. Beauty transcends personalisation, celebrating diversity and using products as a tool for self-expression. This shift pushes brands to innovate with effective and personal solutions, embracing beauty as an </a:t>
            </a:r>
            <a:r>
              <a:rPr sz="1200" b="1">
                <a:solidFill>
                  <a:srgbClr val="2B2B2B"/>
                </a:solidFill>
                <a:latin typeface="Trebuchet MS"/>
                <a:ea typeface="Trebuchet MS"/>
                <a:cs typeface="Trebuchet MS"/>
              </a:rPr>
              <a:t>identity celebration</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With online resources, people are more experimental and creative. This empowerment promotes a personalised, ethical and effective beauty approach, influencing purchasing behaviours and steering the industry towards innovation, inclusivity and responsibility. Brands embracing these changes will thrive, creating a beauty ecosystem reflecting diverse needs and values.</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Empower beauty choices</a:t>
            </a:r>
          </a:p>
        </p:txBody>
      </p:sp>
      <p:pic>
        <p:nvPicPr>
          <p:cNvPr id="8" name="New picture" descr="callout_image"/>
          <p:cNvPicPr>
            <a:picLocks noChangeAspect="1"/>
          </p:cNvPicPr>
          <p:nvPr/>
        </p:nvPicPr>
        <p:blipFill>
          <a:blip r:embed="rId4"/>
          <a:stretch>
            <a:fillRect/>
          </a:stretch>
        </p:blipFill>
        <p:spPr>
          <a:xfrm>
            <a:off x="6146800" y="1143000"/>
            <a:ext cx="2590800" cy="2590800"/>
          </a:xfrm>
          <a:prstGeom prst="rect">
            <a:avLst/>
          </a:prstGeom>
        </p:spPr>
      </p:pic>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What's now?</a:t>
            </a: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Consumers prioritise personal control, brand value alignment and individuality, highlighting diverse consumer motivations globally.</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have control</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95%</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Brazilian adults* agree that it's </a:t>
            </a:r>
            <a:r>
              <a:rPr sz="1100">
                <a:solidFill>
                  <a:prstClr val="white"/>
                </a:solidFill>
                <a:latin typeface="Trebuchet MS"/>
                <a:ea typeface="Trebuchet MS"/>
                <a:cs typeface="Trebuchet MS"/>
                <a:hlinkClick r:id="rId3"/>
              </a:rPr>
              <a:t>important to them to have control</a:t>
            </a:r>
            <a:r>
              <a:rPr sz="1100">
                <a:solidFill>
                  <a:prstClr val="white"/>
                </a:solidFill>
                <a:latin typeface="Trebuchet MS"/>
                <a:ea typeface="Trebuchet MS"/>
                <a:cs typeface="Trebuchet MS"/>
              </a:rPr>
              <a:t> over their lives</a:t>
            </a:r>
          </a:p>
        </p:txBody>
      </p:sp>
      <p:sp>
        <p:nvSpPr>
          <p:cNvPr id="6" name="stat_title2" descr="stat_title2"/>
          <p:cNvSpPr>
            <a:spLocks noGrp="1"/>
          </p:cNvSpPr>
          <p:nvPr>
            <p:ph type="body" sz="quarter" idx="16"/>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align values</a:t>
            </a:r>
          </a:p>
        </p:txBody>
      </p:sp>
      <p:sp>
        <p:nvSpPr>
          <p:cNvPr id="7" name="stat2" descr="stat2"/>
          <p:cNvSpPr>
            <a:spLocks noGrp="1"/>
          </p:cNvSpPr>
          <p:nvPr>
            <p:ph type="body" sz="quarter" idx="17"/>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81%</a:t>
            </a:r>
          </a:p>
        </p:txBody>
      </p:sp>
      <p:sp>
        <p:nvSpPr>
          <p:cNvPr id="8" name="stat_follow_on2" descr="stat_follow_on2"/>
          <p:cNvSpPr>
            <a:spLocks noGrp="1"/>
          </p:cNvSpPr>
          <p:nvPr>
            <p:ph type="body" sz="quarter" idx="18"/>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Chinese adults* agree that making sure a brand's </a:t>
            </a:r>
            <a:r>
              <a:rPr sz="1100">
                <a:solidFill>
                  <a:prstClr val="white"/>
                </a:solidFill>
                <a:latin typeface="Trebuchet MS"/>
                <a:ea typeface="Trebuchet MS"/>
                <a:cs typeface="Trebuchet MS"/>
                <a:hlinkClick r:id="rId4"/>
              </a:rPr>
              <a:t>values align with their own</a:t>
            </a:r>
            <a:r>
              <a:rPr sz="1100">
                <a:solidFill>
                  <a:prstClr val="white"/>
                </a:solidFill>
                <a:latin typeface="Trebuchet MS"/>
                <a:ea typeface="Trebuchet MS"/>
                <a:cs typeface="Trebuchet MS"/>
              </a:rPr>
              <a:t> is a </a:t>
            </a:r>
            <a:r>
              <a:rPr sz="1100" b="1">
                <a:solidFill>
                  <a:prstClr val="white"/>
                </a:solidFill>
                <a:latin typeface="Trebuchet MS"/>
                <a:ea typeface="Trebuchet MS"/>
                <a:cs typeface="Trebuchet MS"/>
              </a:rPr>
              <a:t>top priority</a:t>
            </a:r>
            <a:r>
              <a:rPr sz="1100">
                <a:solidFill>
                  <a:prstClr val="white"/>
                </a:solidFill>
                <a:latin typeface="Trebuchet MS"/>
                <a:ea typeface="Trebuchet MS"/>
                <a:cs typeface="Trebuchet MS"/>
              </a:rPr>
              <a:t> when buying a product</a:t>
            </a:r>
          </a:p>
        </p:txBody>
      </p:sp>
      <p:sp>
        <p:nvSpPr>
          <p:cNvPr id="9" name="stat_title3" descr="stat_title3"/>
          <p:cNvSpPr>
            <a:spLocks noGrp="1"/>
          </p:cNvSpPr>
          <p:nvPr>
            <p:ph type="body" sz="quarter" idx="19"/>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express themselves</a:t>
            </a:r>
          </a:p>
        </p:txBody>
      </p:sp>
      <p:sp>
        <p:nvSpPr>
          <p:cNvPr id="10" name="stat3" descr="stat3"/>
          <p:cNvSpPr>
            <a:spLocks noGrp="1"/>
          </p:cNvSpPr>
          <p:nvPr>
            <p:ph type="body" sz="quarter" idx="20"/>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63%</a:t>
            </a:r>
          </a:p>
        </p:txBody>
      </p:sp>
      <p:sp>
        <p:nvSpPr>
          <p:cNvPr id="11" name="stat_follow_on3" descr="stat_follow_on3"/>
          <p:cNvSpPr>
            <a:spLocks noGrp="1"/>
          </p:cNvSpPr>
          <p:nvPr>
            <p:ph type="body" sz="quarter" idx="21"/>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Italian adults* agree that being able to </a:t>
            </a:r>
            <a:r>
              <a:rPr sz="1100">
                <a:solidFill>
                  <a:prstClr val="white"/>
                </a:solidFill>
                <a:latin typeface="Trebuchet MS"/>
                <a:ea typeface="Trebuchet MS"/>
                <a:cs typeface="Trebuchet MS"/>
                <a:hlinkClick r:id="rId5"/>
              </a:rPr>
              <a:t>express their individuality</a:t>
            </a:r>
            <a:r>
              <a:rPr sz="1100">
                <a:solidFill>
                  <a:prstClr val="white"/>
                </a:solidFill>
                <a:latin typeface="Trebuchet MS"/>
                <a:ea typeface="Trebuchet MS"/>
                <a:cs typeface="Trebuchet MS"/>
              </a:rPr>
              <a:t> is a top priority for them in life</a:t>
            </a:r>
          </a:p>
        </p:txBody>
      </p:sp>
      <p:sp>
        <p:nvSpPr>
          <p:cNvPr id="12" name="go_to_button" descr="go_to_button">
            <a:hlinkClick r:id="rId6"/>
          </p:cNvPr>
          <p:cNvSpPr>
            <a:spLocks noGrp="1"/>
          </p:cNvSpPr>
          <p:nvPr>
            <p:ph type="body" sz="quarter" idx="24"/>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13" name="base_and_source" descr="base_and_source"/>
          <p:cNvSpPr>
            <a:spLocks noGrp="1"/>
          </p:cNvSpPr>
          <p:nvPr>
            <p:ph type="body" sz="quarter" idx="12"/>
          </p:nvPr>
        </p:nvSpPr>
        <p:spPr/>
        <p:txBody>
          <a:bodyPr lIns="0" rIns="0" anchor="b">
            <a:normAutofit fontScale="92500" lnSpcReduction="2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prstClr val="white"/>
                </a:solidFill>
                <a:latin typeface="Trebuchet MS"/>
                <a:ea typeface="Trebuchet MS"/>
                <a:cs typeface="Trebuchet MS"/>
              </a:rPr>
              <a:t>* taken from Mintel's Global Consumer</a:t>
            </a:r>
          </a:p>
          <a:p>
            <a:pPr>
              <a:spcBef>
                <a:spcPct val="43750"/>
              </a:spcBef>
              <a:spcAft>
                <a:spcPct val="43750"/>
              </a:spcAft>
            </a:pPr>
            <a:r>
              <a:rPr sz="800" b="1">
                <a:solidFill>
                  <a:prstClr val="white"/>
                </a:solidFill>
                <a:latin typeface="Trebuchet MS"/>
              </a:rPr>
              <a:t>Base: </a:t>
            </a:r>
            <a:r>
              <a:rPr sz="800">
                <a:solidFill>
                  <a:prstClr val="white"/>
                </a:solidFill>
                <a:latin typeface="Trebuchet MS"/>
                <a:ea typeface="Trebuchet MS"/>
                <a:cs typeface="Trebuchet MS"/>
              </a:rPr>
              <a:t>Brazil, Italy: 1,000 internet users aged 16+ in each market; China: 1,000 internet users aged 18+</a:t>
            </a:r>
          </a:p>
          <a:p>
            <a:pPr>
              <a:spcBef>
                <a:spcPct val="43750"/>
              </a:spcBef>
              <a:spcAft>
                <a:spcPct val="43750"/>
              </a:spcAft>
            </a:pPr>
            <a:r>
              <a:rPr sz="800" b="1">
                <a:solidFill>
                  <a:prstClr val="white"/>
                </a:solidFill>
                <a:latin typeface="Trebuchet MS"/>
              </a:rPr>
              <a:t>Source: </a:t>
            </a:r>
            <a:r>
              <a:rPr sz="800">
                <a:solidFill>
                  <a:prstClr val="white"/>
                </a:solidFill>
                <a:latin typeface="Trebuchet MS"/>
              </a:rPr>
              <a:t>Kantar Profiles/Mintel, March 2024</a:t>
            </a:r>
          </a:p>
        </p:txBody>
      </p:sp>
      <p:sp>
        <p:nvSpPr>
          <p:cNvPr id="14"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Consumers demand self-expression and control over choices</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The Lipstick Lesbians</a:t>
            </a:r>
            <a:r>
              <a:rPr sz="1000">
                <a:solidFill>
                  <a:srgbClr val="2B2B2B"/>
                </a:solidFill>
                <a:latin typeface="Trebuchet MS"/>
              </a:rPr>
              <a:t> break down how to evaluate beauty products</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Social media has become key for brands to understand consumers and vice versa, with influencers like The Lipstick Lesbians offering industry insights. This empowers informed consumer choices and increases professional treatment popularity among younger generations.</a:t>
            </a:r>
          </a:p>
          <a:p>
            <a:pPr>
              <a:spcBef>
                <a:spcPct val="43750"/>
              </a:spcBef>
              <a:spcAft>
                <a:spcPct val="43750"/>
              </a:spcAft>
            </a:pPr>
            <a:r>
              <a:rPr sz="1200">
                <a:solidFill>
                  <a:srgbClr val="2B2B2B"/>
                </a:solidFill>
                <a:latin typeface="Trebuchet MS"/>
                <a:ea typeface="Trebuchet MS"/>
                <a:cs typeface="Trebuchet MS"/>
              </a:rPr>
              <a:t>In China and Japan, personalised services are differentiating brands, as seen with </a:t>
            </a:r>
            <a:r>
              <a:rPr sz="1200">
                <a:solidFill>
                  <a:srgbClr val="2B2B2B"/>
                </a:solidFill>
                <a:latin typeface="Trebuchet MS"/>
                <a:ea typeface="Trebuchet MS"/>
                <a:cs typeface="Trebuchet MS"/>
                <a:hlinkClick r:id="rId4"/>
              </a:rPr>
              <a:t>POLA's APEX line using Motion Scan Technology</a:t>
            </a:r>
            <a:r>
              <a:rPr sz="1200">
                <a:solidFill>
                  <a:srgbClr val="2B2B2B"/>
                </a:solidFill>
                <a:latin typeface="Trebuchet MS"/>
                <a:ea typeface="Trebuchet MS"/>
                <a:cs typeface="Trebuchet MS"/>
              </a:rPr>
              <a:t> for tailored solutions. Brands should invest in biotech innovations for clinical results, precision and consumer loyalty to achieve commercial success.</a:t>
            </a:r>
          </a:p>
          <a:p>
            <a:pPr>
              <a:spcBef>
                <a:spcPct val="43750"/>
              </a:spcBef>
              <a:spcAft>
                <a:spcPct val="43750"/>
              </a:spcAft>
            </a:pPr>
            <a:r>
              <a:rPr sz="1200">
                <a:solidFill>
                  <a:srgbClr val="2B2B2B"/>
                </a:solidFill>
                <a:latin typeface="Trebuchet MS"/>
                <a:ea typeface="Trebuchet MS"/>
                <a:cs typeface="Trebuchet MS"/>
              </a:rPr>
              <a:t>Beauty companies can enhance consumer engagement and brand differentiation by </a:t>
            </a:r>
            <a:r>
              <a:rPr sz="1200" b="1">
                <a:solidFill>
                  <a:srgbClr val="2B2B2B"/>
                </a:solidFill>
                <a:latin typeface="Trebuchet MS"/>
                <a:ea typeface="Trebuchet MS"/>
                <a:cs typeface="Trebuchet MS"/>
              </a:rPr>
              <a:t>leveraging social media and influencer partnerships </a:t>
            </a:r>
            <a:r>
              <a:rPr sz="1200">
                <a:solidFill>
                  <a:srgbClr val="2B2B2B"/>
                </a:solidFill>
                <a:latin typeface="Trebuchet MS"/>
                <a:ea typeface="Trebuchet MS"/>
                <a:cs typeface="Trebuchet MS"/>
              </a:rPr>
              <a:t>to gain insights and reach younger demographics. Investing in personalised services and biotech innovations ensures tailored solutions and clinical-level results, fostering consumer loyalty and commercial success.</a:t>
            </a:r>
          </a:p>
        </p:txBody>
      </p:sp>
      <p:sp>
        <p:nvSpPr>
          <p:cNvPr id="5"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Early indicators of self-expression</a:t>
            </a:r>
          </a:p>
        </p:txBody>
      </p:sp>
      <p:pic>
        <p:nvPicPr>
          <p:cNvPr id="8" name="New picture" descr="callout_image"/>
          <p:cNvPicPr>
            <a:picLocks noChangeAspect="1"/>
          </p:cNvPicPr>
          <p:nvPr/>
        </p:nvPicPr>
        <p:blipFill>
          <a:blip r:embed="rId6"/>
          <a:stretch>
            <a:fillRect/>
          </a:stretch>
        </p:blipFill>
        <p:spPr>
          <a:xfrm>
            <a:off x="342900" y="1143000"/>
            <a:ext cx="2590800" cy="2590800"/>
          </a:xfrm>
          <a:prstGeom prst="rect">
            <a:avLst/>
          </a:prstGeom>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beauty landscape is increasingly driven by informed and empowered consumers who </a:t>
            </a:r>
            <a:r>
              <a:rPr sz="1200" b="1">
                <a:solidFill>
                  <a:srgbClr val="2B2B2B"/>
                </a:solidFill>
                <a:latin typeface="Trebuchet MS"/>
                <a:ea typeface="Trebuchet MS"/>
                <a:cs typeface="Trebuchet MS"/>
              </a:rPr>
              <a:t>prioritise functional efficacy and creativity</a:t>
            </a:r>
            <a:r>
              <a:rPr sz="1200">
                <a:solidFill>
                  <a:srgbClr val="2B2B2B"/>
                </a:solidFill>
                <a:latin typeface="Trebuchet MS"/>
                <a:ea typeface="Trebuchet MS"/>
                <a:cs typeface="Trebuchet MS"/>
              </a:rPr>
              <a:t> in their routines.</a:t>
            </a:r>
          </a:p>
          <a:p>
            <a:pPr>
              <a:spcBef>
                <a:spcPct val="43750"/>
              </a:spcBef>
              <a:spcAft>
                <a:spcPct val="43750"/>
              </a:spcAft>
            </a:pPr>
            <a:r>
              <a:rPr sz="1200">
                <a:solidFill>
                  <a:srgbClr val="2B2B2B"/>
                </a:solidFill>
                <a:latin typeface="Trebuchet MS"/>
                <a:ea typeface="Trebuchet MS"/>
                <a:cs typeface="Trebuchet MS"/>
              </a:rPr>
              <a:t>There has been a shift towards smart, </a:t>
            </a:r>
            <a:r>
              <a:rPr sz="1200">
                <a:solidFill>
                  <a:srgbClr val="2B2B2B"/>
                </a:solidFill>
                <a:latin typeface="Trebuchet MS"/>
                <a:ea typeface="Trebuchet MS"/>
                <a:cs typeface="Trebuchet MS"/>
                <a:hlinkClick r:id="rId3"/>
              </a:rPr>
              <a:t>customised beauty practices</a:t>
            </a:r>
            <a:r>
              <a:rPr sz="1200">
                <a:solidFill>
                  <a:srgbClr val="2B2B2B"/>
                </a:solidFill>
                <a:latin typeface="Trebuchet MS"/>
                <a:ea typeface="Trebuchet MS"/>
                <a:cs typeface="Trebuchet MS"/>
              </a:rPr>
              <a:t> that leverage personal knowledge and technological advancements.</a:t>
            </a:r>
          </a:p>
          <a:p>
            <a:pPr>
              <a:spcBef>
                <a:spcPct val="43750"/>
              </a:spcBef>
              <a:spcAft>
                <a:spcPct val="43750"/>
              </a:spcAft>
            </a:pPr>
            <a:r>
              <a:rPr sz="1200">
                <a:solidFill>
                  <a:srgbClr val="2B2B2B"/>
                </a:solidFill>
                <a:latin typeface="Trebuchet MS"/>
                <a:ea typeface="Trebuchet MS"/>
                <a:cs typeface="Trebuchet MS"/>
              </a:rPr>
              <a:t>Beauty consumers work smarter, not harder, repurposing products like self-tanners as bronzers or using Vaseline for skin 'slugging', maximising effectiveness with minimal effort.</a:t>
            </a:r>
          </a:p>
        </p:txBody>
      </p:sp>
      <p:sp>
        <p:nvSpPr>
          <p:cNvPr id="3" name="media_caption2" descr="media_caption2"/>
          <p:cNvSpPr>
            <a:spLocks noGrp="1"/>
          </p:cNvSpPr>
          <p:nvPr>
            <p:ph type="body" sz="quarter" idx="14"/>
          </p:nvPr>
        </p:nvSpPr>
        <p:spPr/>
        <p:txBody>
          <a:bodyPr>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ea typeface="Trebuchet MS"/>
                <a:cs typeface="Trebuchet MS"/>
              </a:rPr>
              <a:t>Aligning with looksmaxxing* trends, </a:t>
            </a:r>
            <a:r>
              <a:rPr>
                <a:solidFill>
                  <a:srgbClr val="2B2B2B"/>
                </a:solidFill>
                <a:latin typeface="Trebuchet MS"/>
                <a:ea typeface="Trebuchet MS"/>
                <a:cs typeface="Trebuchet MS"/>
                <a:hlinkClick r:id="rId4"/>
              </a:rPr>
              <a:t>fitness chewing gum</a:t>
            </a:r>
            <a:r>
              <a:rPr>
                <a:solidFill>
                  <a:srgbClr val="2B2B2B"/>
                </a:solidFill>
                <a:latin typeface="Trebuchet MS"/>
                <a:ea typeface="Trebuchet MS"/>
                <a:cs typeface="Trebuchet MS"/>
              </a:rPr>
              <a:t> claims to define the jawline</a:t>
            </a:r>
          </a:p>
        </p:txBody>
      </p:sp>
      <p:sp>
        <p:nvSpPr>
          <p:cNvPr id="5" name="media_caption1" descr="media_caption1"/>
          <p:cNvSpPr>
            <a:spLocks noGrp="1"/>
          </p:cNvSpPr>
          <p:nvPr>
            <p:ph type="body" sz="quarter" idx="16"/>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hlinkClick r:id="rId5"/>
              </a:rPr>
              <a:t>James Read Gradual Tan Sleep Mask Face Retinol</a:t>
            </a:r>
            <a:r>
              <a:rPr>
                <a:solidFill>
                  <a:srgbClr val="2B2B2B"/>
                </a:solidFill>
                <a:latin typeface="Trebuchet MS"/>
              </a:rPr>
              <a:t> offers a passive beauty option</a:t>
            </a:r>
          </a:p>
        </p:txBody>
      </p:sp>
      <p:sp>
        <p:nvSpPr>
          <p:cNvPr id="7" name="go_to_button" descr="go_to_button">
            <a:hlinkClick r:id="rId6"/>
          </p:cNvPr>
          <p:cNvSpPr>
            <a:spLocks noGrp="1"/>
          </p:cNvSpPr>
          <p:nvPr>
            <p:ph type="body" sz="quarter" idx="20"/>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8"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srgbClr val="666666"/>
                </a:solidFill>
                <a:latin typeface="Trebuchet MS"/>
                <a:ea typeface="Trebuchet MS"/>
                <a:cs typeface="Trebuchet MS"/>
              </a:rPr>
              <a:t>* looksmaxxing refers to the social media trend centred around the 'maximisation' of one's appearance</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Jawliner</a:t>
            </a:r>
          </a:p>
        </p:txBody>
      </p:sp>
      <p:sp>
        <p:nvSpPr>
          <p:cNvPr id="9"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Viral beauty trends offer minimal effort with maximum results</a:t>
            </a:r>
          </a:p>
        </p:txBody>
      </p:sp>
      <p:pic>
        <p:nvPicPr>
          <p:cNvPr id="10" name="New picture" descr="callout_image2"/>
          <p:cNvPicPr>
            <a:picLocks noChangeAspect="1"/>
          </p:cNvPicPr>
          <p:nvPr/>
        </p:nvPicPr>
        <p:blipFill>
          <a:blip r:embed="rId7"/>
          <a:stretch>
            <a:fillRect/>
          </a:stretch>
        </p:blipFill>
        <p:spPr>
          <a:xfrm>
            <a:off x="6108700" y="1028700"/>
            <a:ext cx="2590800" cy="2590800"/>
          </a:xfrm>
          <a:prstGeom prst="rect">
            <a:avLst/>
          </a:prstGeom>
        </p:spPr>
      </p:pic>
      <p:pic>
        <p:nvPicPr>
          <p:cNvPr id="11" name="New picture" descr="callout_image1"/>
          <p:cNvPicPr>
            <a:picLocks noChangeAspect="1"/>
          </p:cNvPicPr>
          <p:nvPr/>
        </p:nvPicPr>
        <p:blipFill>
          <a:blip r:embed="rId8"/>
          <a:stretch>
            <a:fillRect/>
          </a:stretch>
        </p:blipFill>
        <p:spPr>
          <a:xfrm>
            <a:off x="3225800" y="1028700"/>
            <a:ext cx="2590800" cy="2590800"/>
          </a:xfrm>
          <a:prstGeom prst="rect">
            <a:avLst/>
          </a:prstGeom>
        </p:spPr>
      </p:pic>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Amid beauty hacking trends fuelled by social media, brands can act as educational partners, helping consumers protect and care for themselves. By providing reliable guidance, brands </a:t>
            </a:r>
            <a:r>
              <a:rPr sz="1200" b="1">
                <a:solidFill>
                  <a:srgbClr val="2B2B2B"/>
                </a:solidFill>
                <a:latin typeface="Trebuchet MS"/>
                <a:ea typeface="Trebuchet MS"/>
                <a:cs typeface="Trebuchet MS"/>
              </a:rPr>
              <a:t>empower informed, mindful beauty choices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They can regain consumer loyalty by emphasising their dedication to their values. In China, for instance, 81% of adults* say making sure a </a:t>
            </a:r>
            <a:r>
              <a:rPr sz="1200">
                <a:solidFill>
                  <a:srgbClr val="2B2B2B"/>
                </a:solidFill>
                <a:latin typeface="Trebuchet MS"/>
                <a:ea typeface="Trebuchet MS"/>
                <a:cs typeface="Trebuchet MS"/>
                <a:hlinkClick r:id="rId3"/>
              </a:rPr>
              <a:t>brand's values align with their own is a top priority</a:t>
            </a:r>
            <a:r>
              <a:rPr sz="1200">
                <a:solidFill>
                  <a:srgbClr val="2B2B2B"/>
                </a:solidFill>
                <a:latin typeface="Trebuchet MS"/>
                <a:ea typeface="Trebuchet MS"/>
                <a:cs typeface="Trebuchet MS"/>
              </a:rPr>
              <a:t> when purchasing a product.</a:t>
            </a:r>
          </a:p>
        </p:txBody>
      </p:sp>
      <p:sp>
        <p:nvSpPr>
          <p:cNvPr id="3" name="media_caption2" descr="media_caption2"/>
          <p:cNvSpPr>
            <a:spLocks noGrp="1"/>
          </p:cNvSpPr>
          <p:nvPr>
            <p:ph type="body" sz="quarter" idx="14"/>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hlinkClick r:id="rId4"/>
              </a:rPr>
              <a:t>The Ordinary</a:t>
            </a:r>
            <a:r>
              <a:rPr>
                <a:solidFill>
                  <a:srgbClr val="2B2B2B"/>
                </a:solidFill>
                <a:latin typeface="Trebuchet MS"/>
              </a:rPr>
              <a:t> urges tweens and teens to avoid skin-damaging routines</a:t>
            </a:r>
          </a:p>
        </p:txBody>
      </p:sp>
      <p:sp>
        <p:nvSpPr>
          <p:cNvPr id="5" name="media_caption1" descr="media_caption1"/>
          <p:cNvSpPr>
            <a:spLocks noGrp="1"/>
          </p:cNvSpPr>
          <p:nvPr>
            <p:ph type="body" sz="quarter" idx="16"/>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hlinkClick r:id="rId5"/>
              </a:rPr>
              <a:t>Kiehl's</a:t>
            </a:r>
            <a:r>
              <a:rPr>
                <a:solidFill>
                  <a:srgbClr val="2B2B2B"/>
                </a:solidFill>
                <a:latin typeface="Trebuchet MS"/>
              </a:rPr>
              <a:t> warns against SPF contouring on TikTok</a:t>
            </a:r>
          </a:p>
        </p:txBody>
      </p:sp>
      <p:sp>
        <p:nvSpPr>
          <p:cNvPr id="7" name="go_to_button" descr="go_to_button">
            <a:hlinkClick r:id="rId6"/>
          </p:cNvPr>
          <p:cNvSpPr>
            <a:spLocks noGrp="1"/>
          </p:cNvSpPr>
          <p:nvPr>
            <p:ph type="body" sz="quarter" idx="20"/>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8"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srgbClr val="666666"/>
                </a:solidFill>
                <a:latin typeface="Trebuchet MS"/>
                <a:ea typeface="Trebuchet MS"/>
                <a:cs typeface="Trebuchet MS"/>
              </a:rPr>
              <a:t>* taken from Mintel's Global Consumer</a:t>
            </a:r>
          </a:p>
        </p:txBody>
      </p:sp>
      <p:sp>
        <p:nvSpPr>
          <p:cNvPr id="9"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Guide consumers towards a safer beauty journey</a:t>
            </a:r>
          </a:p>
        </p:txBody>
      </p:sp>
      <p:pic>
        <p:nvPicPr>
          <p:cNvPr id="10" name="New picture" descr="callout_image2"/>
          <p:cNvPicPr>
            <a:picLocks noChangeAspect="1"/>
          </p:cNvPicPr>
          <p:nvPr/>
        </p:nvPicPr>
        <p:blipFill>
          <a:blip r:embed="rId7"/>
          <a:stretch>
            <a:fillRect/>
          </a:stretch>
        </p:blipFill>
        <p:spPr>
          <a:xfrm>
            <a:off x="3200400" y="1028700"/>
            <a:ext cx="2590800" cy="2590800"/>
          </a:xfrm>
          <a:prstGeom prst="rect">
            <a:avLst/>
          </a:prstGeom>
        </p:spPr>
      </p:pic>
      <p:pic>
        <p:nvPicPr>
          <p:cNvPr id="11" name="New picture" descr="callout_image1"/>
          <p:cNvPicPr>
            <a:picLocks noChangeAspect="1"/>
          </p:cNvPicPr>
          <p:nvPr/>
        </p:nvPicPr>
        <p:blipFill>
          <a:blip r:embed="rId8"/>
          <a:stretch>
            <a:fillRect/>
          </a:stretch>
        </p:blipFill>
        <p:spPr>
          <a:xfrm>
            <a:off x="330200" y="1028700"/>
            <a:ext cx="2590800" cy="2590800"/>
          </a:xfrm>
          <a:prstGeom prst="rect">
            <a:avLst/>
          </a:prstGeom>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Gen Zers show a growing interest in anti-ageing products, presenting an opportunity to focus on preventing skin issues before they appear. For instance, </a:t>
            </a:r>
            <a:r>
              <a:rPr sz="1200">
                <a:solidFill>
                  <a:srgbClr val="2B2B2B"/>
                </a:solidFill>
                <a:latin typeface="Trebuchet MS"/>
                <a:ea typeface="Trebuchet MS"/>
                <a:cs typeface="Trebuchet MS"/>
                <a:hlinkClick r:id="rId3"/>
              </a:rPr>
              <a:t>L'Oréal's MELA B3</a:t>
            </a:r>
            <a:r>
              <a:rPr sz="1200">
                <a:solidFill>
                  <a:srgbClr val="2B2B2B"/>
                </a:solidFill>
                <a:latin typeface="Trebuchet MS"/>
                <a:ea typeface="Trebuchet MS"/>
                <a:cs typeface="Trebuchet MS"/>
              </a:rPr>
              <a:t> range helps intercept excess melanin at an early stage of its production before it marks the skin.</a:t>
            </a:r>
          </a:p>
          <a:p>
            <a:pPr>
              <a:spcBef>
                <a:spcPct val="43750"/>
              </a:spcBef>
              <a:spcAft>
                <a:spcPct val="43750"/>
              </a:spcAft>
            </a:pPr>
            <a:r>
              <a:rPr sz="1200">
                <a:solidFill>
                  <a:srgbClr val="2B2B2B"/>
                </a:solidFill>
                <a:latin typeface="Trebuchet MS"/>
                <a:ea typeface="Trebuchet MS"/>
                <a:cs typeface="Trebuchet MS"/>
              </a:rPr>
              <a:t>Leveraging educational marketing to inform Gen Z about the benefits of early skincare routines can enhance brand credibility and engagement.</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US: 2,000 internet users aged 18+</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Kantar Profiles/Mintel, </a:t>
            </a:r>
            <a:r>
              <a:rPr sz="800">
                <a:solidFill>
                  <a:srgbClr val="666666"/>
                </a:solidFill>
                <a:latin typeface="Trebuchet MS"/>
                <a:hlinkClick r:id="rId5"/>
              </a:rPr>
              <a:t>February 2024</a:t>
            </a:r>
            <a:r>
              <a:rPr sz="800">
                <a:solidFill>
                  <a:srgbClr val="666666"/>
                </a:solidFill>
                <a:latin typeface="Trebuchet MS"/>
              </a:rPr>
              <a:t>, </a:t>
            </a:r>
            <a:r>
              <a:rPr sz="800">
                <a:solidFill>
                  <a:srgbClr val="666666"/>
                </a:solidFill>
                <a:latin typeface="Trebuchet MS"/>
                <a:hlinkClick r:id="rId6"/>
              </a:rPr>
              <a:t>March 2023</a:t>
            </a:r>
            <a:r>
              <a:rPr sz="800">
                <a:solidFill>
                  <a:srgbClr val="666666"/>
                </a:solidFill>
                <a:latin typeface="Trebuchet MS"/>
              </a:rPr>
              <a:t>, </a:t>
            </a:r>
            <a:r>
              <a:rPr sz="800">
                <a:solidFill>
                  <a:srgbClr val="666666"/>
                </a:solidFill>
                <a:latin typeface="Trebuchet MS"/>
                <a:hlinkClick r:id="rId7"/>
              </a:rPr>
              <a:t>March 2022</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Knowledge fuels the surge in preventative beauty solutions</a:t>
            </a:r>
          </a:p>
        </p:txBody>
      </p:sp>
      <p:graphicFrame>
        <p:nvGraphicFramePr>
          <p:cNvPr id="9" name="ChartObject" descr="chart"/>
          <p:cNvGraphicFramePr/>
          <p:nvPr/>
        </p:nvGraphicFramePr>
        <p:xfrm>
          <a:off x="3491880" y="1138238"/>
          <a:ext cx="5271121" cy="2657475"/>
        </p:xfrm>
        <a:graphic>
          <a:graphicData uri="http://schemas.openxmlformats.org/drawingml/2006/chart">
            <c:chart xmlns:c="http://schemas.openxmlformats.org/drawingml/2006/chart" r:id="rId8"/>
          </a:graphicData>
        </a:graphic>
      </p:graphicFrame>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What's next?</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Focus on developing hyper-personalised and targeted products to meet the increasing demand from consumers eager to invest in tailored beauty solutions and innovations.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hyper-personalisation</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62%</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US BPC buyers are </a:t>
            </a:r>
            <a:r>
              <a:rPr sz="1100">
                <a:solidFill>
                  <a:prstClr val="white"/>
                </a:solidFill>
                <a:latin typeface="Trebuchet MS"/>
                <a:ea typeface="Trebuchet MS"/>
                <a:cs typeface="Trebuchet MS"/>
                <a:hlinkClick r:id="rId3"/>
              </a:rPr>
              <a:t>interested in hyper-personalised</a:t>
            </a:r>
            <a:r>
              <a:rPr sz="1100">
                <a:solidFill>
                  <a:prstClr val="white"/>
                </a:solidFill>
                <a:latin typeface="Trebuchet MS"/>
                <a:ea typeface="Trebuchet MS"/>
                <a:cs typeface="Trebuchet MS"/>
              </a:rPr>
              <a:t> BPC products, and 28% would be willing to pay more for them</a:t>
            </a:r>
          </a:p>
        </p:txBody>
      </p:sp>
      <p:sp>
        <p:nvSpPr>
          <p:cNvPr id="6" name="stat_title2" descr="stat_title2"/>
          <p:cNvSpPr>
            <a:spLocks noGrp="1"/>
          </p:cNvSpPr>
          <p:nvPr>
            <p:ph type="body" sz="quarter" idx="16"/>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age relevant</a:t>
            </a:r>
          </a:p>
        </p:txBody>
      </p:sp>
      <p:sp>
        <p:nvSpPr>
          <p:cNvPr id="7" name="stat2" descr="stat2"/>
          <p:cNvSpPr>
            <a:spLocks noGrp="1"/>
          </p:cNvSpPr>
          <p:nvPr>
            <p:ph type="body" sz="quarter" idx="17"/>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63%</a:t>
            </a:r>
          </a:p>
        </p:txBody>
      </p:sp>
      <p:sp>
        <p:nvSpPr>
          <p:cNvPr id="8" name="stat_follow_on2" descr="stat_follow_on2"/>
          <p:cNvSpPr>
            <a:spLocks noGrp="1"/>
          </p:cNvSpPr>
          <p:nvPr>
            <p:ph type="body" sz="quarter" idx="18"/>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UK adults* aged 16-44 want more beauty products that are </a:t>
            </a:r>
            <a:r>
              <a:rPr sz="1100">
                <a:solidFill>
                  <a:prstClr val="white"/>
                </a:solidFill>
                <a:latin typeface="Trebuchet MS"/>
                <a:ea typeface="Trebuchet MS"/>
                <a:cs typeface="Trebuchet MS"/>
                <a:hlinkClick r:id="rId4"/>
              </a:rPr>
              <a:t>specifically designed for their age</a:t>
            </a:r>
          </a:p>
        </p:txBody>
      </p:sp>
      <p:sp>
        <p:nvSpPr>
          <p:cNvPr id="9" name="stat_title3" descr="stat_title3"/>
          <p:cNvSpPr>
            <a:spLocks noGrp="1"/>
          </p:cNvSpPr>
          <p:nvPr>
            <p:ph type="body" sz="quarter" idx="19"/>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early adopters</a:t>
            </a:r>
          </a:p>
        </p:txBody>
      </p:sp>
      <p:sp>
        <p:nvSpPr>
          <p:cNvPr id="10" name="stat3" descr="stat3"/>
          <p:cNvSpPr>
            <a:spLocks noGrp="1"/>
          </p:cNvSpPr>
          <p:nvPr>
            <p:ph type="body" sz="quarter" idx="20"/>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74%</a:t>
            </a:r>
          </a:p>
        </p:txBody>
      </p:sp>
      <p:sp>
        <p:nvSpPr>
          <p:cNvPr id="11" name="stat_follow_on3" descr="stat_follow_on3"/>
          <p:cNvSpPr>
            <a:spLocks noGrp="1"/>
          </p:cNvSpPr>
          <p:nvPr>
            <p:ph type="body" sz="quarter" idx="21"/>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Chinese adults* like to be among the </a:t>
            </a:r>
            <a:r>
              <a:rPr sz="1100">
                <a:solidFill>
                  <a:prstClr val="white"/>
                </a:solidFill>
                <a:latin typeface="Trebuchet MS"/>
                <a:ea typeface="Trebuchet MS"/>
                <a:cs typeface="Trebuchet MS"/>
                <a:hlinkClick r:id="rId5"/>
              </a:rPr>
              <a:t>first to try new technologies</a:t>
            </a:r>
          </a:p>
        </p:txBody>
      </p:sp>
      <p:sp>
        <p:nvSpPr>
          <p:cNvPr id="12" name="go_to_button" descr="go_to_button">
            <a:hlinkClick r:id="rId6"/>
          </p:cNvPr>
          <p:cNvSpPr>
            <a:spLocks noGrp="1"/>
          </p:cNvSpPr>
          <p:nvPr>
            <p:ph type="body" sz="quarter" idx="24"/>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13" name="base_and_source" descr="base_and_source"/>
          <p:cNvSpPr>
            <a:spLocks noGrp="1"/>
          </p:cNvSpPr>
          <p:nvPr>
            <p:ph type="body" sz="quarter" idx="12"/>
          </p:nvPr>
        </p:nvSpPr>
        <p:spPr/>
        <p:txBody>
          <a:bodyPr lIns="0" rIns="0" anchor="b">
            <a:normAutofit fontScale="92500" lnSpcReduction="2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prstClr val="white"/>
                </a:solidFill>
                <a:latin typeface="Trebuchet MS"/>
                <a:ea typeface="Trebuchet MS"/>
                <a:cs typeface="Trebuchet MS"/>
              </a:rPr>
              <a:t>* taken from Mintel's Global Consumer</a:t>
            </a:r>
          </a:p>
          <a:p>
            <a:pPr>
              <a:spcBef>
                <a:spcPct val="43750"/>
              </a:spcBef>
              <a:spcAft>
                <a:spcPct val="43750"/>
              </a:spcAft>
            </a:pPr>
            <a:r>
              <a:rPr sz="800" b="1">
                <a:solidFill>
                  <a:prstClr val="white"/>
                </a:solidFill>
                <a:latin typeface="Trebuchet MS"/>
              </a:rPr>
              <a:t>Base: </a:t>
            </a:r>
            <a:r>
              <a:rPr sz="800">
                <a:solidFill>
                  <a:prstClr val="white"/>
                </a:solidFill>
                <a:latin typeface="Trebuchet MS"/>
                <a:ea typeface="Trebuchet MS"/>
                <a:cs typeface="Trebuchet MS"/>
              </a:rPr>
              <a:t>US: 1,973 internet users aged 18+ who buy select personal care products; UK: 1,000 internet users aged 16+; China: 1,000 internet users aged 18+</a:t>
            </a:r>
          </a:p>
          <a:p>
            <a:pPr>
              <a:spcBef>
                <a:spcPct val="43750"/>
              </a:spcBef>
              <a:spcAft>
                <a:spcPct val="43750"/>
              </a:spcAft>
            </a:pPr>
            <a:r>
              <a:rPr sz="800" b="1">
                <a:solidFill>
                  <a:prstClr val="white"/>
                </a:solidFill>
                <a:latin typeface="Trebuchet MS"/>
              </a:rPr>
              <a:t>Source: </a:t>
            </a:r>
            <a:r>
              <a:rPr sz="800">
                <a:solidFill>
                  <a:prstClr val="white"/>
                </a:solidFill>
                <a:latin typeface="Trebuchet MS"/>
              </a:rPr>
              <a:t>Kantar Profiles/Mintel, July 2022, March 2024</a:t>
            </a:r>
          </a:p>
        </p:txBody>
      </p:sp>
      <p:sp>
        <p:nvSpPr>
          <p:cNvPr id="14"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Embrace individuality and innovation in beauty solutions</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convergence of beauty with nutrition will deepen as more consumers recognise the gut-mind-skin connection and the impact of diet on their appearance. Beauty brands will begin to market products as health focused, addressing concerns from parents and institutions over younger generations' beauty obsessions.</a:t>
            </a:r>
          </a:p>
          <a:p>
            <a:pPr>
              <a:spcBef>
                <a:spcPct val="43750"/>
              </a:spcBef>
              <a:spcAft>
                <a:spcPct val="43750"/>
              </a:spcAft>
            </a:pPr>
            <a:r>
              <a:rPr sz="1200">
                <a:solidFill>
                  <a:srgbClr val="2B2B2B"/>
                </a:solidFill>
                <a:latin typeface="Trebuchet MS"/>
                <a:ea typeface="Trebuchet MS"/>
                <a:cs typeface="Trebuchet MS"/>
              </a:rPr>
              <a:t>Amid these shifts, the focus on ingredient safety will expand, with consumers paying more attention to environmental factors such as water and air quality. </a:t>
            </a:r>
            <a:r>
              <a:rPr sz="1200" b="1">
                <a:solidFill>
                  <a:srgbClr val="2B2B2B"/>
                </a:solidFill>
                <a:latin typeface="Trebuchet MS"/>
                <a:ea typeface="Trebuchet MS"/>
                <a:cs typeface="Trebuchet MS"/>
              </a:rPr>
              <a:t>To combat the algorithmic echo chambers of aesthetic sameness, the next phase will see a resurgence of individuality and artistry.</a:t>
            </a:r>
          </a:p>
          <a:p>
            <a:pPr>
              <a:spcBef>
                <a:spcPct val="43750"/>
              </a:spcBef>
              <a:spcAft>
                <a:spcPct val="43750"/>
              </a:spcAft>
            </a:pPr>
            <a:r>
              <a:rPr sz="1200">
                <a:solidFill>
                  <a:srgbClr val="2B2B2B"/>
                </a:solidFill>
                <a:latin typeface="Trebuchet MS"/>
                <a:ea typeface="Trebuchet MS"/>
                <a:cs typeface="Trebuchet MS"/>
              </a:rPr>
              <a:t>Companies will need to differentiate not only with ingredients but also through advanced technologies like encapsulation and sebum RNA monitoring, ensuring that their products offer noticeable, tangible benefits that stand out in a crowded market.</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beauty from within</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92%</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Philippine adults* agree that a </a:t>
            </a:r>
            <a:r>
              <a:rPr sz="1100">
                <a:solidFill>
                  <a:srgbClr val="939393"/>
                </a:solidFill>
                <a:latin typeface="Trebuchet MS"/>
                <a:ea typeface="Trebuchet MS"/>
                <a:cs typeface="Trebuchet MS"/>
                <a:hlinkClick r:id="rId3"/>
              </a:rPr>
              <a:t>healthy diet plays an equally important role</a:t>
            </a:r>
            <a:r>
              <a:rPr sz="1100">
                <a:solidFill>
                  <a:srgbClr val="939393"/>
                </a:solidFill>
                <a:latin typeface="Trebuchet MS"/>
                <a:ea typeface="Trebuchet MS"/>
                <a:cs typeface="Trebuchet MS"/>
              </a:rPr>
              <a:t> as beauty products in enhancing beauty</a:t>
            </a:r>
          </a:p>
        </p:txBody>
      </p:sp>
      <p:sp>
        <p:nvSpPr>
          <p:cNvPr id="6"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fontScale="92500" lnSpcReduction="2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srgbClr val="666666"/>
                </a:solidFill>
                <a:latin typeface="Trebuchet MS"/>
                <a:ea typeface="Trebuchet MS"/>
                <a:cs typeface="Trebuchet MS"/>
              </a:rPr>
              <a:t>* taken from Mintel's Global Consumer</a:t>
            </a:r>
          </a:p>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Philippines: 1,000 internet users aged 18+</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Kantar Profiles/Mintel, March 2024</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Redefining health, safety and individuality in a new era</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As the </a:t>
            </a:r>
            <a:r>
              <a:rPr sz="1200" i="1">
                <a:solidFill>
                  <a:srgbClr val="2B2B2B"/>
                </a:solidFill>
                <a:latin typeface="Trebuchet MS"/>
                <a:ea typeface="Trebuchet MS"/>
                <a:cs typeface="Trebuchet MS"/>
              </a:rPr>
              <a:t>(My) Knowledge is Power </a:t>
            </a:r>
            <a:r>
              <a:rPr sz="1200">
                <a:solidFill>
                  <a:srgbClr val="2B2B2B"/>
                </a:solidFill>
                <a:latin typeface="Trebuchet MS"/>
                <a:ea typeface="Trebuchet MS"/>
                <a:cs typeface="Trebuchet MS"/>
              </a:rPr>
              <a:t>Trend evolves, beauty innovations will increasingly fuse with technology, providing consumers with real-time insights into their skin's needs.</a:t>
            </a:r>
          </a:p>
          <a:p>
            <a:pPr>
              <a:spcBef>
                <a:spcPct val="43750"/>
              </a:spcBef>
              <a:spcAft>
                <a:spcPct val="43750"/>
              </a:spcAft>
            </a:pPr>
            <a:r>
              <a:rPr sz="1200">
                <a:solidFill>
                  <a:srgbClr val="2B2B2B"/>
                </a:solidFill>
                <a:latin typeface="Trebuchet MS"/>
                <a:ea typeface="Trebuchet MS"/>
                <a:cs typeface="Trebuchet MS"/>
              </a:rPr>
              <a:t>Products like Braun's Skin iExpert Smart IPL, which offers personalised guidance during use, are just the beginning.</a:t>
            </a:r>
          </a:p>
          <a:p>
            <a:pPr>
              <a:spcBef>
                <a:spcPct val="43750"/>
              </a:spcBef>
              <a:spcAft>
                <a:spcPct val="43750"/>
              </a:spcAft>
            </a:pPr>
            <a:r>
              <a:rPr sz="1200">
                <a:solidFill>
                  <a:srgbClr val="2B2B2B"/>
                </a:solidFill>
                <a:latin typeface="Trebuchet MS"/>
                <a:ea typeface="Trebuchet MS"/>
                <a:cs typeface="Trebuchet MS"/>
              </a:rPr>
              <a:t>Expect a surge in devices that offer on-the-spot analysis and results, </a:t>
            </a:r>
            <a:r>
              <a:rPr sz="1200" b="1">
                <a:solidFill>
                  <a:srgbClr val="2B2B2B"/>
                </a:solidFill>
                <a:latin typeface="Trebuchet MS"/>
                <a:ea typeface="Trebuchet MS"/>
                <a:cs typeface="Trebuchet MS"/>
              </a:rPr>
              <a:t>empowering users to make informed decisions instantly</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Beauty brands can seize commercial opportunities by developing smart devices that offer real-time skin analysis/personalised guidance, leveraging advanced technologies like AI to enhance their products.</a:t>
            </a:r>
          </a:p>
          <a:p>
            <a:pPr>
              <a:spcBef>
                <a:spcPct val="43750"/>
              </a:spcBef>
              <a:spcAft>
                <a:spcPct val="43750"/>
              </a:spcAft>
            </a:pPr>
            <a:r>
              <a:rPr sz="1200">
                <a:solidFill>
                  <a:srgbClr val="2B2B2B"/>
                </a:solidFill>
                <a:latin typeface="Trebuchet MS"/>
                <a:ea typeface="Trebuchet MS"/>
                <a:cs typeface="Trebuchet MS"/>
              </a:rPr>
              <a:t>Collaborations with tech companies can accelerate innovation and highlight the convenience and personalisation these devices offer. Engaging consumers through educational content and interactive experiences will strengthen brand loyalty and position brands as leaders in beauty tech.</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ea typeface="Trebuchet MS"/>
                <a:cs typeface="Trebuchet MS"/>
              </a:rPr>
              <a:t>A connected app enables real-time expert guidance and progress tracking</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4"/>
              </a:rPr>
              <a:t>Braun</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Convenience-obsessed consumers will demand real-time insights…</a:t>
            </a:r>
          </a:p>
        </p:txBody>
      </p:sp>
      <p:pic>
        <p:nvPicPr>
          <p:cNvPr id="8" name="New picture" descr="callout_image"/>
          <p:cNvPicPr>
            <a:picLocks noChangeAspect="1"/>
          </p:cNvPicPr>
          <p:nvPr/>
        </p:nvPicPr>
        <p:blipFill>
          <a:blip r:embed="rId5"/>
          <a:stretch>
            <a:fillRect/>
          </a:stretch>
        </p:blipFill>
        <p:spPr>
          <a:xfrm>
            <a:off x="6146800" y="1143000"/>
            <a:ext cx="2590800" cy="2590800"/>
          </a:xfrm>
          <a:prstGeom prst="rect">
            <a:avLst/>
          </a:prstGeom>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Good Weird</a:t>
            </a:r>
            <a:r>
              <a:rPr sz="1000">
                <a:solidFill>
                  <a:srgbClr val="2B2B2B"/>
                </a:solidFill>
                <a:latin typeface="Trebuchet MS"/>
              </a:rPr>
              <a:t> rejects beauty standards in its marketing</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As wellness fatigue sets in, consumers will grow weary of complex, multistep routines and the pressure to follow rigid guidelines, potentially leading to stress and conditions like </a:t>
            </a:r>
            <a:r>
              <a:rPr sz="1200" b="1">
                <a:solidFill>
                  <a:srgbClr val="2B2B2B"/>
                </a:solidFill>
                <a:latin typeface="Trebuchet MS"/>
                <a:ea typeface="Trebuchet MS"/>
                <a:cs typeface="Trebuchet MS"/>
              </a:rPr>
              <a:t>'dermorexia'</a:t>
            </a:r>
            <a:r>
              <a:rPr sz="1200">
                <a:solidFill>
                  <a:srgbClr val="2B2B2B"/>
                </a:solidFill>
                <a:latin typeface="Trebuchet MS"/>
                <a:ea typeface="Trebuchet MS"/>
                <a:cs typeface="Trebuchet MS"/>
              </a:rPr>
              <a:t> (obsessive skincare behaviour, fuelled by a fixation on maintaining a youthful appearance).</a:t>
            </a:r>
          </a:p>
          <a:p>
            <a:pPr>
              <a:spcBef>
                <a:spcPct val="43750"/>
              </a:spcBef>
              <a:spcAft>
                <a:spcPct val="43750"/>
              </a:spcAft>
            </a:pPr>
            <a:r>
              <a:rPr sz="1200">
                <a:solidFill>
                  <a:srgbClr val="2B2B2B"/>
                </a:solidFill>
                <a:latin typeface="Trebuchet MS"/>
                <a:ea typeface="Trebuchet MS"/>
                <a:cs typeface="Trebuchet MS"/>
              </a:rPr>
              <a:t>Brands can capitalise on trends such as 'anti-wellness', 'pro-ageing' and inclusivity, offering products that cater to diverse consumer needs and preferences. By focusing on simplicity, transparency and community engagement, these brands provide alternatives to rigid beauty norms, appealing to consumers seeking authenticity and individuality in their beauty routines.</a:t>
            </a:r>
          </a:p>
          <a:p>
            <a:pPr>
              <a:spcBef>
                <a:spcPct val="43750"/>
              </a:spcBef>
              <a:spcAft>
                <a:spcPct val="43750"/>
              </a:spcAft>
            </a:pPr>
            <a:r>
              <a:rPr sz="1200" b="1">
                <a:solidFill>
                  <a:srgbClr val="2B2B2B"/>
                </a:solidFill>
                <a:latin typeface="Trebuchet MS"/>
                <a:ea typeface="Trebuchet MS"/>
                <a:cs typeface="Trebuchet MS"/>
              </a:rPr>
              <a:t>Show authenticity and 'real beauty', without coming across as virtue signalling. Brands using filters and image editing need to own it.</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5"/>
              </a:rPr>
              <a:t>Hypebeast</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…but an overwhelming amount of information spurs wellness fatigue</a:t>
            </a:r>
          </a:p>
        </p:txBody>
      </p:sp>
      <p:pic>
        <p:nvPicPr>
          <p:cNvPr id="8" name="New picture" descr="callout_image"/>
          <p:cNvPicPr>
            <a:picLocks noChangeAspect="1"/>
          </p:cNvPicPr>
          <p:nvPr/>
        </p:nvPicPr>
        <p:blipFill>
          <a:blip r:embed="rId6"/>
          <a:stretch>
            <a:fillRect/>
          </a:stretch>
        </p:blipFill>
        <p:spPr>
          <a:xfrm>
            <a:off x="342900" y="1143000"/>
            <a:ext cx="2590800" cy="2590800"/>
          </a:xfrm>
          <a:prstGeom prst="rect">
            <a:avLst/>
          </a:prstGeom>
        </p:spPr>
      </p:pic>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Cydolia and Lancôme have joined forces to demonstrate the efficacy of the new Génifique Ultimate serum with </a:t>
            </a:r>
            <a:r>
              <a:rPr sz="1200">
                <a:solidFill>
                  <a:srgbClr val="2B2B2B"/>
                </a:solidFill>
                <a:latin typeface="Trebuchet MS"/>
                <a:ea typeface="Trebuchet MS"/>
                <a:cs typeface="Trebuchet MS"/>
                <a:hlinkClick r:id="rId3"/>
              </a:rPr>
              <a:t>advanced tech-based evidence</a:t>
            </a:r>
            <a:r>
              <a:rPr sz="1200">
                <a:solidFill>
                  <a:srgbClr val="2B2B2B"/>
                </a:solidFill>
                <a:latin typeface="Trebuchet MS"/>
                <a:ea typeface="Trebuchet MS"/>
                <a:cs typeface="Trebuchet MS"/>
              </a:rPr>
              <a:t>. This collaboration </a:t>
            </a:r>
            <a:r>
              <a:rPr sz="1200" b="1">
                <a:solidFill>
                  <a:srgbClr val="2B2B2B"/>
                </a:solidFill>
                <a:latin typeface="Trebuchet MS"/>
                <a:ea typeface="Trebuchet MS"/>
                <a:cs typeface="Trebuchet MS"/>
              </a:rPr>
              <a:t>leverages clinical trials to provide credible evidence</a:t>
            </a:r>
            <a:r>
              <a:rPr sz="1200">
                <a:solidFill>
                  <a:srgbClr val="2B2B2B"/>
                </a:solidFill>
                <a:latin typeface="Trebuchet MS"/>
                <a:ea typeface="Trebuchet MS"/>
                <a:cs typeface="Trebuchet MS"/>
              </a:rPr>
              <a:t> of the product's performance, complemented by unbiased before-and-after visualisations.</a:t>
            </a:r>
          </a:p>
          <a:p>
            <a:pPr>
              <a:spcBef>
                <a:spcPct val="43750"/>
              </a:spcBef>
              <a:spcAft>
                <a:spcPct val="43750"/>
              </a:spcAft>
            </a:pPr>
            <a:r>
              <a:rPr sz="1200">
                <a:solidFill>
                  <a:srgbClr val="2B2B2B"/>
                </a:solidFill>
                <a:latin typeface="Trebuchet MS"/>
                <a:ea typeface="Trebuchet MS"/>
                <a:cs typeface="Trebuchet MS"/>
              </a:rPr>
              <a:t>This partnership underscores the growing consumer demand for such reassurance, with </a:t>
            </a:r>
            <a:r>
              <a:rPr sz="1200">
                <a:solidFill>
                  <a:srgbClr val="2B2B2B"/>
                </a:solidFill>
                <a:latin typeface="Trebuchet MS"/>
                <a:ea typeface="Trebuchet MS"/>
                <a:cs typeface="Trebuchet MS"/>
                <a:hlinkClick r:id="rId4"/>
              </a:rPr>
              <a:t>70% of recent dermocosmetics buyers valuing on-pack clinical trial data</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Beauty brands can leverage this trend by incorporating rigorous clinical validations and transparent visual evidence into their marketing strategies, thereby enhancing consumer trust and influencing purchasing decisions.</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ea typeface="Trebuchet MS"/>
                <a:cs typeface="Trebuchet MS"/>
              </a:rPr>
              <a:t>Cydolia and Lancôme for </a:t>
            </a:r>
            <a:r>
              <a:rPr sz="1000">
                <a:solidFill>
                  <a:srgbClr val="2B2B2B"/>
                </a:solidFill>
                <a:latin typeface="Trebuchet MS"/>
                <a:ea typeface="Trebuchet MS"/>
                <a:cs typeface="Trebuchet MS"/>
                <a:hlinkClick r:id="rId5"/>
              </a:rPr>
              <a:t>Génifique Ultimate</a:t>
            </a:r>
          </a:p>
        </p:txBody>
      </p:sp>
      <p:sp>
        <p:nvSpPr>
          <p:cNvPr id="5" name="go_to_button" descr="go_to_button">
            <a:hlinkClick r:id="rId6"/>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Demand for unbiased clinical results and visual proof drives beauty innovation</a:t>
            </a:r>
          </a:p>
        </p:txBody>
      </p:sp>
      <p:pic>
        <p:nvPicPr>
          <p:cNvPr id="8" name="New picture" descr="callout_image"/>
          <p:cNvPicPr>
            <a:picLocks noChangeAspect="1"/>
          </p:cNvPicPr>
          <p:nvPr/>
        </p:nvPicPr>
        <p:blipFill>
          <a:blip r:embed="rId7"/>
          <a:stretch>
            <a:fillRect/>
          </a:stretch>
        </p:blipFill>
        <p:spPr>
          <a:xfrm>
            <a:off x="6146800" y="1143000"/>
            <a:ext cx="2590800" cy="2590800"/>
          </a:xfrm>
          <a:prstGeom prst="rect">
            <a:avLst/>
          </a:prstGeom>
        </p:spPr>
      </p:pic>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future of personalised beauty will showcase how technology can create tailored experiences and products, enhancing consumer engagement and satisfaction.</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AI-assisted wig creation</a:t>
            </a:r>
          </a:p>
          <a:p>
            <a:pPr>
              <a:spcBef>
                <a:spcPct val="0"/>
              </a:spcBef>
              <a:spcAft>
                <a:spcPct val="43750"/>
              </a:spcAft>
            </a:pPr>
            <a:r>
              <a:rPr sz="1000">
                <a:solidFill>
                  <a:srgbClr val="2B2B2B"/>
                </a:solidFill>
                <a:latin typeface="Trebuchet MS"/>
                <a:ea typeface="Trebuchet MS"/>
                <a:cs typeface="Trebuchet MS"/>
              </a:rPr>
              <a:t>Hairtelligence from </a:t>
            </a:r>
            <a:r>
              <a:rPr sz="1000">
                <a:solidFill>
                  <a:srgbClr val="2B2B2B"/>
                </a:solidFill>
                <a:latin typeface="Trebuchet MS"/>
                <a:ea typeface="Trebuchet MS"/>
                <a:cs typeface="Trebuchet MS"/>
                <a:hlinkClick r:id="rId3"/>
              </a:rPr>
              <a:t>Parfait</a:t>
            </a:r>
            <a:r>
              <a:rPr sz="1000">
                <a:solidFill>
                  <a:srgbClr val="2B2B2B"/>
                </a:solidFill>
                <a:latin typeface="Trebuchet MS"/>
                <a:ea typeface="Trebuchet MS"/>
                <a:cs typeface="Trebuchet MS"/>
              </a:rPr>
              <a:t> makes high-quality, personalised wigs using AI technology to produce accurate measurements and hairstyles for anyone.</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Engineered skincare</a:t>
            </a:r>
          </a:p>
          <a:p>
            <a:pPr>
              <a:spcBef>
                <a:spcPct val="0"/>
              </a:spcBef>
              <a:spcAft>
                <a:spcPct val="43750"/>
              </a:spcAft>
            </a:pPr>
            <a:r>
              <a:rPr sz="1000">
                <a:solidFill>
                  <a:srgbClr val="2B2B2B"/>
                </a:solidFill>
                <a:latin typeface="Trebuchet MS"/>
                <a:hlinkClick r:id="rId4"/>
              </a:rPr>
              <a:t>GESKE German Beauty Tech</a:t>
            </a:r>
            <a:r>
              <a:rPr sz="1000">
                <a:solidFill>
                  <a:srgbClr val="2B2B2B"/>
                </a:solidFill>
                <a:latin typeface="Trebuchet MS"/>
              </a:rPr>
              <a:t> provides customisable beauty tech with proven skincare expertise driven by AI technology.</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Non-human idols</a:t>
            </a:r>
          </a:p>
          <a:p>
            <a:pPr>
              <a:spcBef>
                <a:spcPct val="0"/>
              </a:spcBef>
              <a:spcAft>
                <a:spcPct val="43750"/>
              </a:spcAft>
            </a:pPr>
            <a:r>
              <a:rPr sz="1000">
                <a:solidFill>
                  <a:srgbClr val="2B2B2B"/>
                </a:solidFill>
                <a:latin typeface="Trebuchet MS"/>
                <a:hlinkClick r:id="rId5"/>
              </a:rPr>
              <a:t>'Hatsune Miku is playing Coachella, but she's not human'.</a:t>
            </a:r>
            <a:r>
              <a:rPr sz="1000">
                <a:solidFill>
                  <a:srgbClr val="2B2B2B"/>
                </a:solidFill>
                <a:latin typeface="Trebuchet MS"/>
              </a:rPr>
              <a:t> She's a totally digital creation. Her music – mostly synthesizer-heavy dance pop – is created from software developed by Japan-based technology company Crypton Future Media.</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7"/>
              </a:rPr>
              <a:t>Vocaloid</a:t>
            </a:r>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Leveraging advanced technology to offer personalised beauty solutions</a:t>
            </a:r>
          </a:p>
        </p:txBody>
      </p:sp>
      <p:pic>
        <p:nvPicPr>
          <p:cNvPr id="12" name="New picture" descr="product_image2"/>
          <p:cNvPicPr>
            <a:picLocks noChangeAspect="1"/>
          </p:cNvPicPr>
          <p:nvPr/>
        </p:nvPicPr>
        <p:blipFill>
          <a:blip r:embed="rId8"/>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9"/>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10"/>
          <a:stretch>
            <a:fillRect/>
          </a:stretch>
        </p:blipFill>
        <p:spPr>
          <a:xfrm>
            <a:off x="342900" y="1739900"/>
            <a:ext cx="1397000" cy="1397000"/>
          </a:xfrm>
          <a:prstGeom prst="rect">
            <a:avLst/>
          </a:prstGeom>
        </p:spPr>
      </p:pic>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Customised and scientifically backed products and services meet the growing consumer demand for personalised care and enhanced customer satisfaction and loyalty.</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RNA skin analysis</a:t>
            </a:r>
          </a:p>
          <a:p>
            <a:pPr>
              <a:spcBef>
                <a:spcPct val="0"/>
              </a:spcBef>
              <a:spcAft>
                <a:spcPct val="43750"/>
              </a:spcAft>
            </a:pPr>
            <a:r>
              <a:rPr sz="1000">
                <a:solidFill>
                  <a:srgbClr val="2B2B2B"/>
                </a:solidFill>
                <a:latin typeface="Trebuchet MS"/>
                <a:hlinkClick r:id="rId3"/>
              </a:rPr>
              <a:t>Est Skin Athlete Gym</a:t>
            </a:r>
            <a:r>
              <a:rPr sz="1000">
                <a:solidFill>
                  <a:srgbClr val="2B2B2B"/>
                </a:solidFill>
                <a:latin typeface="Trebuchet MS"/>
              </a:rPr>
              <a:t> develops personalised luxury solutions utilising RNA analysis. It offers skincare lessons and online/offline counselling to complement this.</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Stem cells</a:t>
            </a:r>
          </a:p>
          <a:p>
            <a:pPr>
              <a:spcBef>
                <a:spcPct val="0"/>
              </a:spcBef>
              <a:spcAft>
                <a:spcPct val="43750"/>
              </a:spcAft>
            </a:pPr>
            <a:r>
              <a:rPr sz="1000">
                <a:solidFill>
                  <a:srgbClr val="2B2B2B"/>
                </a:solidFill>
                <a:latin typeface="Trebuchet MS"/>
                <a:hlinkClick r:id="rId4"/>
              </a:rPr>
              <a:t>Kosé</a:t>
            </a:r>
            <a:r>
              <a:rPr sz="1000">
                <a:solidFill>
                  <a:srgbClr val="2B2B2B"/>
                </a:solidFill>
                <a:latin typeface="Trebuchet MS"/>
              </a:rPr>
              <a:t> will form a technical alliance with i-PACE and Reju for personalised beauty products using iPS cells.</a:t>
            </a:r>
          </a:p>
        </p:txBody>
      </p:sp>
      <p:sp>
        <p:nvSpPr>
          <p:cNvPr id="9" name="go_to_button" descr="go_to_button">
            <a:hlinkClick r:id="rId5"/>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Unlock smart personalisation</a:t>
            </a:r>
          </a:p>
        </p:txBody>
      </p:sp>
      <p:pic>
        <p:nvPicPr>
          <p:cNvPr id="12"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13" name="border1" descr="border1"/>
          <p:cNvSpPr>
            <a:spLocks noChangeAspect="1" noChangeArrowheads="1"/>
          </p:cNvSpPr>
          <p:nvPr/>
        </p:nvSpPr>
        <p:spPr bwMode="auto">
          <a:xfrm>
            <a:off x="346075"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4" name="border2" descr="border2"/>
          <p:cNvSpPr>
            <a:spLocks noChangeAspect="1" noChangeArrowheads="1"/>
          </p:cNvSpPr>
          <p:nvPr/>
        </p:nvSpPr>
        <p:spPr bwMode="auto">
          <a:xfrm>
            <a:off x="3238500"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a:latin typeface="Trebuchet MS"/>
              <a:cs typeface="Trebuchet MS"/>
            </a:endParaRPr>
          </a:p>
        </p:txBody>
      </p:sp>
      <p:pic>
        <p:nvPicPr>
          <p:cNvPr id="16"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7" name="New picture" descr="product_image1"/>
          <p:cNvPicPr>
            <a:picLocks noChangeAspect="1"/>
          </p:cNvPicPr>
          <p:nvPr/>
        </p:nvPicPr>
        <p:blipFill>
          <a:blip r:embed="rId8"/>
          <a:stretch>
            <a:fillRect/>
          </a:stretch>
        </p:blipFill>
        <p:spPr>
          <a:xfrm>
            <a:off x="342900" y="1739900"/>
            <a:ext cx="1397000" cy="1397000"/>
          </a:xfrm>
          <a:prstGeom prst="rect">
            <a:avLst/>
          </a:prstGeom>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 will happen in the future…</a:t>
            </a: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4"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5"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day in the life…</a:t>
            </a:r>
          </a:p>
        </p:txBody>
      </p:sp>
      <p:pic>
        <p:nvPicPr>
          <p:cNvPr id="7" name="New picture" descr="infographic"/>
          <p:cNvPicPr>
            <a:picLocks noChangeAspect="1"/>
          </p:cNvPicPr>
          <p:nvPr/>
        </p:nvPicPr>
        <p:blipFill>
          <a:blip r:embed="rId4"/>
          <a:stretch>
            <a:fillRect/>
          </a:stretch>
        </p:blipFill>
        <p:spPr>
          <a:xfrm>
            <a:off x="546100" y="1104900"/>
            <a:ext cx="7937500" cy="3200400"/>
          </a:xfrm>
          <a:prstGeom prst="rect">
            <a:avLst/>
          </a:prstGeom>
        </p:spPr>
      </p:pic>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As the sun rises, Jane starts her day by slipping on her AR glasses, a staple in her morning routine. Instantly, her virtual assistant appears, offering a personalised skincare regimen </a:t>
            </a:r>
            <a:r>
              <a:rPr sz="1200" b="1">
                <a:solidFill>
                  <a:prstClr val="white"/>
                </a:solidFill>
                <a:latin typeface="Trebuchet MS"/>
                <a:ea typeface="Trebuchet MS"/>
                <a:cs typeface="Trebuchet MS"/>
              </a:rPr>
              <a:t>based on the weather forecast and real-time analysis of her skin</a:t>
            </a:r>
            <a:r>
              <a:rPr sz="1200">
                <a:solidFill>
                  <a:prstClr val="white"/>
                </a:solidFill>
                <a:latin typeface="Trebuchet MS"/>
                <a:ea typeface="Trebuchet MS"/>
                <a:cs typeface="Trebuchet MS"/>
              </a:rPr>
              <a:t>.</a:t>
            </a:r>
          </a:p>
          <a:p>
            <a:pPr>
              <a:spcBef>
                <a:spcPct val="43750"/>
              </a:spcBef>
              <a:spcAft>
                <a:spcPct val="43750"/>
              </a:spcAft>
            </a:pPr>
            <a:r>
              <a:rPr sz="1200">
                <a:solidFill>
                  <a:prstClr val="white"/>
                </a:solidFill>
                <a:latin typeface="Trebuchet MS"/>
                <a:ea typeface="Trebuchet MS"/>
                <a:cs typeface="Trebuchet MS"/>
              </a:rPr>
              <a:t>Jane's journey through her beauty ritual is accompanied by a virtual AI influencer who guides her through makeup application, offering tips tailored specifically to her </a:t>
            </a:r>
            <a:r>
              <a:rPr sz="1200" b="1">
                <a:solidFill>
                  <a:prstClr val="white"/>
                </a:solidFill>
                <a:latin typeface="Trebuchet MS"/>
                <a:ea typeface="Trebuchet MS"/>
                <a:cs typeface="Trebuchet MS"/>
              </a:rPr>
              <a:t>preferences and skin type</a:t>
            </a:r>
            <a:r>
              <a:rPr sz="1200">
                <a:solidFill>
                  <a:prstClr val="white"/>
                </a:solidFill>
                <a:latin typeface="Trebuchet MS"/>
                <a:ea typeface="Trebuchet MS"/>
                <a:cs typeface="Trebuchet MS"/>
              </a:rPr>
              <a:t>. This digital mentor resonates with Jane's generation, providing advice that feels both personal and precise, </a:t>
            </a:r>
            <a:r>
              <a:rPr sz="1200" b="1">
                <a:solidFill>
                  <a:prstClr val="white"/>
                </a:solidFill>
                <a:latin typeface="Trebuchet MS"/>
                <a:ea typeface="Trebuchet MS"/>
                <a:cs typeface="Trebuchet MS"/>
              </a:rPr>
              <a:t>building a community</a:t>
            </a:r>
            <a:r>
              <a:rPr sz="1200">
                <a:solidFill>
                  <a:prstClr val="white"/>
                </a:solidFill>
                <a:latin typeface="Trebuchet MS"/>
                <a:ea typeface="Trebuchet MS"/>
                <a:cs typeface="Trebuchet MS"/>
              </a:rPr>
              <a:t> around shared insights and experiences.</a:t>
            </a:r>
          </a:p>
          <a:p>
            <a:pPr>
              <a:spcBef>
                <a:spcPct val="43750"/>
              </a:spcBef>
              <a:spcAft>
                <a:spcPct val="43750"/>
              </a:spcAft>
            </a:pPr>
            <a:r>
              <a:rPr sz="1200">
                <a:solidFill>
                  <a:prstClr val="white"/>
                </a:solidFill>
                <a:latin typeface="Trebuchet MS"/>
                <a:ea typeface="Trebuchet MS"/>
                <a:cs typeface="Trebuchet MS"/>
              </a:rPr>
              <a:t>Throughout the day, Jane's smartwatch monitors her stress levels, seamlessly adjusting her skincare routine. During a hectic meeting, it suggests a calming serum, knowing exactly </a:t>
            </a:r>
            <a:r>
              <a:rPr sz="1200" b="1">
                <a:solidFill>
                  <a:prstClr val="white"/>
                </a:solidFill>
                <a:latin typeface="Trebuchet MS"/>
                <a:ea typeface="Trebuchet MS"/>
                <a:cs typeface="Trebuchet MS"/>
              </a:rPr>
              <a:t>when her skin needs a boost</a:t>
            </a:r>
            <a:r>
              <a:rPr sz="1200">
                <a:solidFill>
                  <a:prstClr val="white"/>
                </a:solidFill>
                <a:latin typeface="Trebuchet MS"/>
                <a:ea typeface="Trebuchet MS"/>
                <a:cs typeface="Trebuchet MS"/>
              </a:rPr>
              <a:t>.</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A day in the life…</a:t>
            </a:r>
          </a:p>
        </p:txBody>
      </p:sp>
      <p:pic>
        <p:nvPicPr>
          <p:cNvPr id="8" name="New picture" descr="callout_image"/>
          <p:cNvPicPr>
            <a:picLocks noChangeAspect="1"/>
          </p:cNvPicPr>
          <p:nvPr/>
        </p:nvPicPr>
        <p:blipFill>
          <a:blip r:embed="rId4"/>
          <a:stretch>
            <a:fillRect/>
          </a:stretch>
        </p:blipFill>
        <p:spPr>
          <a:xfrm>
            <a:off x="342900" y="1143000"/>
            <a:ext cx="2590800" cy="2590800"/>
          </a:xfrm>
          <a:prstGeom prst="rect">
            <a:avLst/>
          </a:prstGeom>
        </p:spPr>
      </p:pic>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Later, her AR glasses notify her of a slight increase in UV exposure, prompting an </a:t>
            </a:r>
            <a:r>
              <a:rPr sz="1200" b="1">
                <a:solidFill>
                  <a:prstClr val="white"/>
                </a:solidFill>
                <a:latin typeface="Trebuchet MS"/>
                <a:ea typeface="Trebuchet MS"/>
                <a:cs typeface="Trebuchet MS"/>
              </a:rPr>
              <a:t>automatic adjustment </a:t>
            </a:r>
            <a:r>
              <a:rPr sz="1200">
                <a:solidFill>
                  <a:prstClr val="white"/>
                </a:solidFill>
                <a:latin typeface="Trebuchet MS"/>
                <a:ea typeface="Trebuchet MS"/>
                <a:cs typeface="Trebuchet MS"/>
              </a:rPr>
              <a:t>in her SPF application schedule.</a:t>
            </a:r>
          </a:p>
          <a:p>
            <a:pPr>
              <a:spcBef>
                <a:spcPct val="43750"/>
              </a:spcBef>
              <a:spcAft>
                <a:spcPct val="43750"/>
              </a:spcAft>
            </a:pPr>
            <a:r>
              <a:rPr sz="1200">
                <a:solidFill>
                  <a:prstClr val="white"/>
                </a:solidFill>
                <a:latin typeface="Trebuchet MS"/>
                <a:ea typeface="Trebuchet MS"/>
                <a:cs typeface="Trebuchet MS"/>
              </a:rPr>
              <a:t>In the evening, Jane indulges in a skincare treatment developed with ingredients </a:t>
            </a:r>
            <a:r>
              <a:rPr sz="1200" b="1">
                <a:solidFill>
                  <a:prstClr val="white"/>
                </a:solidFill>
                <a:latin typeface="Trebuchet MS"/>
                <a:ea typeface="Trebuchet MS"/>
                <a:cs typeface="Trebuchet MS"/>
              </a:rPr>
              <a:t>derived from her own cells</a:t>
            </a:r>
            <a:r>
              <a:rPr sz="1200">
                <a:solidFill>
                  <a:prstClr val="white"/>
                </a:solidFill>
                <a:latin typeface="Trebuchet MS"/>
                <a:ea typeface="Trebuchet MS"/>
                <a:cs typeface="Trebuchet MS"/>
              </a:rPr>
              <a:t>. This bespoke approach ensures her products are not just effective but also </a:t>
            </a:r>
            <a:r>
              <a:rPr sz="1200" b="1">
                <a:solidFill>
                  <a:prstClr val="white"/>
                </a:solidFill>
                <a:latin typeface="Trebuchet MS"/>
                <a:ea typeface="Trebuchet MS"/>
                <a:cs typeface="Trebuchet MS"/>
              </a:rPr>
              <a:t>perfectly compatible</a:t>
            </a:r>
            <a:r>
              <a:rPr sz="1200">
                <a:solidFill>
                  <a:prstClr val="white"/>
                </a:solidFill>
                <a:latin typeface="Trebuchet MS"/>
                <a:ea typeface="Trebuchet MS"/>
                <a:cs typeface="Trebuchet MS"/>
              </a:rPr>
              <a:t> with her unique biology.</a:t>
            </a:r>
          </a:p>
          <a:p>
            <a:pPr>
              <a:spcBef>
                <a:spcPct val="43750"/>
              </a:spcBef>
              <a:spcAft>
                <a:spcPct val="43750"/>
              </a:spcAft>
            </a:pPr>
            <a:r>
              <a:rPr sz="1200">
                <a:solidFill>
                  <a:prstClr val="white"/>
                </a:solidFill>
                <a:latin typeface="Trebuchet MS"/>
                <a:ea typeface="Trebuchet MS"/>
                <a:cs typeface="Trebuchet MS"/>
              </a:rPr>
              <a:t>As she unwinds, Jane connects with an online community where virtual influencers and fellow skincare enthusiasts </a:t>
            </a:r>
            <a:r>
              <a:rPr sz="1200" b="1">
                <a:solidFill>
                  <a:prstClr val="white"/>
                </a:solidFill>
                <a:latin typeface="Trebuchet MS"/>
                <a:ea typeface="Trebuchet MS"/>
                <a:cs typeface="Trebuchet MS"/>
              </a:rPr>
              <a:t>share insights and experiences</a:t>
            </a:r>
            <a:r>
              <a:rPr sz="1200">
                <a:solidFill>
                  <a:prstClr val="white"/>
                </a:solidFill>
                <a:latin typeface="Trebuchet MS"/>
                <a:ea typeface="Trebuchet MS"/>
                <a:cs typeface="Trebuchet MS"/>
              </a:rPr>
              <a:t>, reinforcing a sense of belonging and collective growth.</a:t>
            </a:r>
          </a:p>
          <a:p>
            <a:pPr>
              <a:spcBef>
                <a:spcPct val="43750"/>
              </a:spcBef>
              <a:spcAft>
                <a:spcPct val="43750"/>
              </a:spcAft>
            </a:pPr>
            <a:r>
              <a:rPr sz="1200">
                <a:solidFill>
                  <a:prstClr val="white"/>
                </a:solidFill>
                <a:latin typeface="Trebuchet MS"/>
                <a:ea typeface="Trebuchet MS"/>
                <a:cs typeface="Trebuchet MS"/>
              </a:rPr>
              <a:t>The day concludes with Jane reflecting on the seamless integration of technology into her life. Beauty, once a generic routine, has become a </a:t>
            </a:r>
            <a:r>
              <a:rPr sz="1200" b="1">
                <a:solidFill>
                  <a:prstClr val="white"/>
                </a:solidFill>
                <a:latin typeface="Trebuchet MS"/>
                <a:ea typeface="Trebuchet MS"/>
                <a:cs typeface="Trebuchet MS"/>
              </a:rPr>
              <a:t>deeply personal and informed experience</a:t>
            </a:r>
            <a:r>
              <a:rPr sz="1200">
                <a:solidFill>
                  <a:prstClr val="white"/>
                </a:solidFill>
                <a:latin typeface="Trebuchet MS"/>
                <a:ea typeface="Trebuchet MS"/>
                <a:cs typeface="Trebuchet MS"/>
              </a:rPr>
              <a:t>, echoing the revolution of personalisation and AI-driven innovation that defines her generation's approach to beauty and wellness.</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A day in the life…</a:t>
            </a:r>
          </a:p>
        </p:txBody>
      </p:sp>
      <p:pic>
        <p:nvPicPr>
          <p:cNvPr id="8" name="New picture" descr="callout_image"/>
          <p:cNvPicPr>
            <a:picLocks noChangeAspect="1"/>
          </p:cNvPicPr>
          <p:nvPr/>
        </p:nvPicPr>
        <p:blipFill>
          <a:blip r:embed="rId4"/>
          <a:stretch>
            <a:fillRect/>
          </a:stretch>
        </p:blipFill>
        <p:spPr>
          <a:xfrm>
            <a:off x="6146800" y="1143000"/>
            <a:ext cx="2590800" cy="2590800"/>
          </a:xfrm>
          <a:prstGeom prst="rect">
            <a:avLst/>
          </a:prstGeom>
        </p:spPr>
      </p:pic>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2" name="section_title" descr="section_title"/>
          <p:cNvSpPr>
            <a:spLocks noGrp="1"/>
          </p:cNvSpPr>
          <p:nvPr>
            <p:ph type="title"/>
          </p:nvPr>
        </p:nvSpPr>
        <p:spPr/>
        <p:txBody>
          <a:bodyPr lIns="46800" tIns="46800" rIns="46800" bIns="46800">
            <a:normAutofit/>
          </a:bodyPr>
          <a:lstStyle>
            <a:lvl1pPr eaLnBrk="1" hangingPunct="1">
              <a:defRPr sz="2200" cap="all" baseline="0">
                <a:solidFill>
                  <a:schemeClr val="bg1"/>
                </a:solidFill>
                <a:latin typeface="Trebuchet MS"/>
                <a:cs typeface="Trebuchet MS"/>
              </a:defRPr>
            </a:lvl1pPr>
          </a:lstStyle>
          <a:p>
            <a:r>
              <a:rPr sz="1600" b="1">
                <a:latin typeface="Trebuchet MS"/>
                <a:ea typeface="Trebuchet MS"/>
                <a:cs typeface="Trebuchet MS"/>
              </a:rPr>
              <a:t>TURNING THE TIDE</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In 2025, while consumers prioritise beauty products that deliver results, sustainability is a crucial differentiator, rather than the primary purchase driver.</a:t>
            </a:r>
          </a:p>
          <a:p>
            <a:pPr>
              <a:spcBef>
                <a:spcPct val="43750"/>
              </a:spcBef>
              <a:spcAft>
                <a:spcPct val="43750"/>
              </a:spcAft>
            </a:pPr>
            <a:r>
              <a:rPr sz="1200">
                <a:solidFill>
                  <a:srgbClr val="2B2B2B"/>
                </a:solidFill>
                <a:latin typeface="Trebuchet MS"/>
                <a:ea typeface="Trebuchet MS"/>
                <a:cs typeface="Trebuchet MS"/>
              </a:rPr>
              <a:t>Consumers value items that 'do no harm' and assist in adapting to environmental changes. To capitalise on this, brands must transcend their offerings by integrating biotech innovations and demonstrating a commitment to safety through sustainable methods.</a:t>
            </a:r>
          </a:p>
          <a:p>
            <a:pPr>
              <a:spcBef>
                <a:spcPct val="43750"/>
              </a:spcBef>
              <a:spcAft>
                <a:spcPct val="43750"/>
              </a:spcAft>
            </a:pPr>
            <a:r>
              <a:rPr sz="1200">
                <a:solidFill>
                  <a:srgbClr val="2B2B2B"/>
                </a:solidFill>
                <a:latin typeface="Trebuchet MS"/>
                <a:ea typeface="Trebuchet MS"/>
                <a:cs typeface="Trebuchet MS"/>
              </a:rPr>
              <a:t>Brands can effectively influence consumer behaviour by focusing on transparency, storytelling and community engagement. Emphasising regenerative practices and ethical considerations can build emotional connections, making sustainability a decisive factor.</a:t>
            </a:r>
          </a:p>
          <a:p>
            <a:pPr>
              <a:spcBef>
                <a:spcPct val="43750"/>
              </a:spcBef>
              <a:spcAft>
                <a:spcPct val="43750"/>
              </a:spcAft>
            </a:pPr>
            <a:r>
              <a:rPr sz="1200">
                <a:solidFill>
                  <a:srgbClr val="2B2B2B"/>
                </a:solidFill>
                <a:latin typeface="Trebuchet MS"/>
                <a:ea typeface="Trebuchet MS"/>
                <a:cs typeface="Trebuchet MS"/>
              </a:rPr>
              <a:t>Moreover, creating subtle nudges that make sustainable choices more convenient can encourage eco-conscious consumption. This strategy links sustainability to safety, driving a shift towards more responsible beauty consumption.</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Shifting beauty: the path to sustainable consumer choices</a:t>
            </a:r>
          </a:p>
        </p:txBody>
      </p:sp>
      <p:pic>
        <p:nvPicPr>
          <p:cNvPr id="8" name="New picture" descr="callout_image"/>
          <p:cNvPicPr>
            <a:picLocks noChangeAspect="1"/>
          </p:cNvPicPr>
          <p:nvPr/>
        </p:nvPicPr>
        <p:blipFill>
          <a:blip r:embed="rId4"/>
          <a:stretch>
            <a:fillRect/>
          </a:stretch>
        </p:blipFill>
        <p:spPr>
          <a:xfrm>
            <a:off x="342900" y="1143000"/>
            <a:ext cx="2590800" cy="2590800"/>
          </a:xfrm>
          <a:prstGeom prst="rect">
            <a:avLst/>
          </a:prstGeom>
        </p:spPr>
      </p:pic>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What's now?</a:t>
            </a: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Consumers increasingly prioritise ethical behaviour, environmental responsibility and local sourcing in their purchasing decisions, expecting brands to lead in these areas.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expectations</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61%</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US adults* expect brands to </a:t>
            </a:r>
            <a:r>
              <a:rPr sz="1100">
                <a:solidFill>
                  <a:prstClr val="white"/>
                </a:solidFill>
                <a:latin typeface="Trebuchet MS"/>
                <a:ea typeface="Trebuchet MS"/>
                <a:cs typeface="Trebuchet MS"/>
                <a:hlinkClick r:id="rId3"/>
              </a:rPr>
              <a:t>take the lead on addressing environmental issues</a:t>
            </a:r>
          </a:p>
        </p:txBody>
      </p:sp>
      <p:sp>
        <p:nvSpPr>
          <p:cNvPr id="6" name="stat_title2" descr="stat_title2"/>
          <p:cNvSpPr>
            <a:spLocks noGrp="1"/>
          </p:cNvSpPr>
          <p:nvPr>
            <p:ph type="body" sz="quarter" idx="16"/>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ethical importance</a:t>
            </a:r>
          </a:p>
        </p:txBody>
      </p:sp>
      <p:sp>
        <p:nvSpPr>
          <p:cNvPr id="7" name="stat2" descr="stat2"/>
          <p:cNvSpPr>
            <a:spLocks noGrp="1"/>
          </p:cNvSpPr>
          <p:nvPr>
            <p:ph type="body" sz="quarter" idx="17"/>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78%</a:t>
            </a:r>
          </a:p>
        </p:txBody>
      </p:sp>
      <p:sp>
        <p:nvSpPr>
          <p:cNvPr id="8" name="stat_follow_on2" descr="stat_follow_on2"/>
          <p:cNvSpPr>
            <a:spLocks noGrp="1"/>
          </p:cNvSpPr>
          <p:nvPr>
            <p:ph type="body" sz="quarter" idx="18"/>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Thai adults* are opposed to buying from </a:t>
            </a:r>
            <a:r>
              <a:rPr sz="1100">
                <a:solidFill>
                  <a:prstClr val="white"/>
                </a:solidFill>
                <a:latin typeface="Trebuchet MS"/>
                <a:ea typeface="Trebuchet MS"/>
                <a:cs typeface="Trebuchet MS"/>
                <a:hlinkClick r:id="rId4"/>
              </a:rPr>
              <a:t>companies that behave unethically</a:t>
            </a:r>
            <a:r>
              <a:rPr sz="1100">
                <a:solidFill>
                  <a:prstClr val="white"/>
                </a:solidFill>
                <a:latin typeface="Trebuchet MS"/>
                <a:ea typeface="Trebuchet MS"/>
                <a:cs typeface="Trebuchet MS"/>
              </a:rPr>
              <a:t> (eg misleading consumers, mistreating employees)</a:t>
            </a:r>
          </a:p>
        </p:txBody>
      </p:sp>
      <p:sp>
        <p:nvSpPr>
          <p:cNvPr id="9" name="stat_title3" descr="stat_title3"/>
          <p:cNvSpPr>
            <a:spLocks noGrp="1"/>
          </p:cNvSpPr>
          <p:nvPr>
            <p:ph type="body" sz="quarter" idx="19"/>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local priority</a:t>
            </a:r>
          </a:p>
        </p:txBody>
      </p:sp>
      <p:sp>
        <p:nvSpPr>
          <p:cNvPr id="10" name="stat3" descr="stat3"/>
          <p:cNvSpPr>
            <a:spLocks noGrp="1"/>
          </p:cNvSpPr>
          <p:nvPr>
            <p:ph type="body" sz="quarter" idx="20"/>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57%</a:t>
            </a:r>
          </a:p>
        </p:txBody>
      </p:sp>
      <p:sp>
        <p:nvSpPr>
          <p:cNvPr id="11" name="stat_follow_on3" descr="stat_follow_on3"/>
          <p:cNvSpPr>
            <a:spLocks noGrp="1"/>
          </p:cNvSpPr>
          <p:nvPr>
            <p:ph type="body" sz="quarter" idx="21"/>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Spanish adults* agree that </a:t>
            </a:r>
            <a:r>
              <a:rPr sz="1100">
                <a:solidFill>
                  <a:prstClr val="white"/>
                </a:solidFill>
                <a:latin typeface="Trebuchet MS"/>
                <a:ea typeface="Trebuchet MS"/>
                <a:cs typeface="Trebuchet MS"/>
                <a:hlinkClick r:id="rId5"/>
              </a:rPr>
              <a:t>local companies/brands are their first choice</a:t>
            </a:r>
            <a:r>
              <a:rPr sz="1100">
                <a:solidFill>
                  <a:prstClr val="white"/>
                </a:solidFill>
                <a:latin typeface="Trebuchet MS"/>
                <a:ea typeface="Trebuchet MS"/>
                <a:cs typeface="Trebuchet MS"/>
              </a:rPr>
              <a:t> when shopping</a:t>
            </a:r>
          </a:p>
        </p:txBody>
      </p:sp>
      <p:sp>
        <p:nvSpPr>
          <p:cNvPr id="12" name="go_to_button" descr="go_to_button">
            <a:hlinkClick r:id="rId6"/>
          </p:cNvPr>
          <p:cNvSpPr>
            <a:spLocks noGrp="1"/>
          </p:cNvSpPr>
          <p:nvPr>
            <p:ph type="body" sz="quarter" idx="24"/>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13" name="base_and_source" descr="base_and_source"/>
          <p:cNvSpPr>
            <a:spLocks noGrp="1"/>
          </p:cNvSpPr>
          <p:nvPr>
            <p:ph type="body" sz="quarter" idx="12"/>
          </p:nvPr>
        </p:nvSpPr>
        <p:spPr/>
        <p:txBody>
          <a:bodyPr lIns="0" rIns="0" anchor="b">
            <a:normAutofit fontScale="92500" lnSpcReduction="2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prstClr val="white"/>
                </a:solidFill>
                <a:latin typeface="Trebuchet MS"/>
                <a:ea typeface="Trebuchet MS"/>
                <a:cs typeface="Trebuchet MS"/>
              </a:rPr>
              <a:t>* taken from Mintel's Global Consumer</a:t>
            </a:r>
          </a:p>
          <a:p>
            <a:pPr>
              <a:spcBef>
                <a:spcPct val="43750"/>
              </a:spcBef>
              <a:spcAft>
                <a:spcPct val="43750"/>
              </a:spcAft>
            </a:pPr>
            <a:r>
              <a:rPr sz="800" b="1">
                <a:solidFill>
                  <a:prstClr val="white"/>
                </a:solidFill>
                <a:latin typeface="Trebuchet MS"/>
              </a:rPr>
              <a:t>Base: </a:t>
            </a:r>
            <a:r>
              <a:rPr sz="800">
                <a:solidFill>
                  <a:prstClr val="white"/>
                </a:solidFill>
                <a:latin typeface="Trebuchet MS"/>
                <a:ea typeface="Trebuchet MS"/>
                <a:cs typeface="Trebuchet MS"/>
              </a:rPr>
              <a:t>US, Thailand: 1,000 internet users aged 18+ in each market; Spain: 1,000 internet users aged 16+</a:t>
            </a:r>
          </a:p>
          <a:p>
            <a:pPr>
              <a:spcBef>
                <a:spcPct val="43750"/>
              </a:spcBef>
              <a:spcAft>
                <a:spcPct val="43750"/>
              </a:spcAft>
            </a:pPr>
            <a:r>
              <a:rPr sz="800" b="1">
                <a:solidFill>
                  <a:prstClr val="white"/>
                </a:solidFill>
                <a:latin typeface="Trebuchet MS"/>
              </a:rPr>
              <a:t>Source: </a:t>
            </a:r>
            <a:r>
              <a:rPr sz="800">
                <a:solidFill>
                  <a:prstClr val="white"/>
                </a:solidFill>
                <a:latin typeface="Trebuchet MS"/>
              </a:rPr>
              <a:t>Kantar Profiles/Mintel, March 2024</a:t>
            </a:r>
          </a:p>
        </p:txBody>
      </p:sp>
      <p:sp>
        <p:nvSpPr>
          <p:cNvPr id="14"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Consumers demand ethical leadership</a:t>
            </a: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In 2025, </a:t>
            </a:r>
            <a:r>
              <a:rPr sz="1200">
                <a:solidFill>
                  <a:srgbClr val="2B2B2B"/>
                </a:solidFill>
                <a:latin typeface="Trebuchet MS"/>
                <a:ea typeface="Trebuchet MS"/>
                <a:cs typeface="Trebuchet MS"/>
                <a:hlinkClick r:id="rId3"/>
              </a:rPr>
              <a:t>sustainability in beauty is no longer optional</a:t>
            </a:r>
            <a:r>
              <a:rPr sz="1200">
                <a:solidFill>
                  <a:srgbClr val="2B2B2B"/>
                </a:solidFill>
                <a:latin typeface="Trebuchet MS"/>
                <a:ea typeface="Trebuchet MS"/>
                <a:cs typeface="Trebuchet MS"/>
              </a:rPr>
              <a:t>; it's </a:t>
            </a:r>
            <a:r>
              <a:rPr sz="1200" b="1">
                <a:solidFill>
                  <a:srgbClr val="2B2B2B"/>
                </a:solidFill>
                <a:latin typeface="Trebuchet MS"/>
                <a:ea typeface="Trebuchet MS"/>
                <a:cs typeface="Trebuchet MS"/>
              </a:rPr>
              <a:t>a baseline expectation</a:t>
            </a:r>
            <a:r>
              <a:rPr sz="1200">
                <a:solidFill>
                  <a:srgbClr val="2B2B2B"/>
                </a:solidFill>
                <a:latin typeface="Trebuchet MS"/>
                <a:ea typeface="Trebuchet MS"/>
                <a:cs typeface="Trebuchet MS"/>
              </a:rPr>
              <a:t>. Consumers are demanding products that not only deliver on performance but also prioritise environmental responsibility.</a:t>
            </a:r>
          </a:p>
          <a:p>
            <a:pPr>
              <a:spcBef>
                <a:spcPct val="43750"/>
              </a:spcBef>
              <a:spcAft>
                <a:spcPct val="43750"/>
              </a:spcAft>
            </a:pPr>
            <a:r>
              <a:rPr sz="1200">
                <a:solidFill>
                  <a:srgbClr val="2B2B2B"/>
                </a:solidFill>
                <a:latin typeface="Trebuchet MS"/>
                <a:ea typeface="Trebuchet MS"/>
                <a:cs typeface="Trebuchet MS"/>
              </a:rPr>
              <a:t>A new wave of brands embrace green chemistry and use sustainably sourced botanicals, </a:t>
            </a:r>
            <a:r>
              <a:rPr sz="1200" b="1">
                <a:solidFill>
                  <a:srgbClr val="2B2B2B"/>
                </a:solidFill>
                <a:latin typeface="Trebuchet MS"/>
                <a:ea typeface="Trebuchet MS"/>
                <a:cs typeface="Trebuchet MS"/>
              </a:rPr>
              <a:t>ensuring that efficacy isn't sacrificed for sustainability</a:t>
            </a:r>
            <a:r>
              <a:rPr sz="1200">
                <a:solidFill>
                  <a:srgbClr val="2B2B2B"/>
                </a:solidFill>
                <a:latin typeface="Trebuchet MS"/>
                <a:ea typeface="Trebuchet MS"/>
                <a:cs typeface="Trebuchet MS"/>
              </a:rPr>
              <a:t>. Brands can lead the charge by merging science-driven expertise with eco-friendly practices.</a:t>
            </a:r>
          </a:p>
          <a:p>
            <a:pPr>
              <a:spcBef>
                <a:spcPct val="43750"/>
              </a:spcBef>
              <a:spcAft>
                <a:spcPct val="43750"/>
              </a:spcAft>
            </a:pPr>
            <a:r>
              <a:rPr sz="1200">
                <a:solidFill>
                  <a:srgbClr val="2B2B2B"/>
                </a:solidFill>
                <a:latin typeface="Trebuchet MS"/>
                <a:ea typeface="Trebuchet MS"/>
                <a:cs typeface="Trebuchet MS"/>
              </a:rPr>
              <a:t>As climate change becomes more evident, there's growing pressure on beauty brands to create solutions that address this reality. Biotech ingredients are becoming more common. However, consumer awareness of these innovations remains limited, signalling an opportunity for brands to better educate their audiences.</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4"/>
              </a:rPr>
              <a:t>L'Oréal/Debut's partnership aims to develop bio-identical ingredients</a:t>
            </a:r>
          </a:p>
        </p:txBody>
      </p:sp>
      <p:sp>
        <p:nvSpPr>
          <p:cNvPr id="5"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Sustainability as the new standard</a:t>
            </a:r>
          </a:p>
        </p:txBody>
      </p:sp>
      <p:pic>
        <p:nvPicPr>
          <p:cNvPr id="8" name="New picture" descr="callout_image"/>
          <p:cNvPicPr>
            <a:picLocks noChangeAspect="1"/>
          </p:cNvPicPr>
          <p:nvPr/>
        </p:nvPicPr>
        <p:blipFill>
          <a:blip r:embed="rId6"/>
          <a:stretch>
            <a:fillRect/>
          </a:stretch>
        </p:blipFill>
        <p:spPr>
          <a:xfrm>
            <a:off x="6146800" y="1143000"/>
            <a:ext cx="2590800" cy="2590800"/>
          </a:xfrm>
          <a:prstGeom prst="rect">
            <a:avLst/>
          </a:prstGeom>
        </p:spPr>
      </p:pic>
    </p:spTree>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Shiseido's Blue Project</a:t>
            </a:r>
            <a:r>
              <a:rPr sz="1000">
                <a:solidFill>
                  <a:srgbClr val="2B2B2B"/>
                </a:solidFill>
                <a:latin typeface="Trebuchet MS"/>
              </a:rPr>
              <a:t> includes beach clean-ups and ocean conservation efforts</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'leave no trace' concept emphasises minimising environmental impact by ensuring products/practices are sustainable throughout their lifecycle (ingredients, packaging, production methods and minimalist formulations).</a:t>
            </a:r>
          </a:p>
          <a:p>
            <a:pPr>
              <a:spcBef>
                <a:spcPct val="43750"/>
              </a:spcBef>
              <a:spcAft>
                <a:spcPct val="43750"/>
              </a:spcAft>
            </a:pPr>
            <a:r>
              <a:rPr sz="1200">
                <a:solidFill>
                  <a:srgbClr val="2B2B2B"/>
                </a:solidFill>
                <a:latin typeface="Trebuchet MS"/>
                <a:ea typeface="Trebuchet MS"/>
                <a:cs typeface="Trebuchet MS"/>
              </a:rPr>
              <a:t>In markets like China and Japan, beauty brands are leading with innovative sustainability practices tailored to local consumer needs, shifting towards</a:t>
            </a:r>
            <a:r>
              <a:rPr sz="1200" b="1">
                <a:solidFill>
                  <a:srgbClr val="2B2B2B"/>
                </a:solidFill>
                <a:latin typeface="Trebuchet MS"/>
                <a:ea typeface="Trebuchet MS"/>
                <a:cs typeface="Trebuchet MS"/>
              </a:rPr>
              <a:t> climate-adaptive products, designed to tackle specific environmental challenges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Brands also focus on multifunctional formulations that meet diverse consumer needs while conserving resources. This progressive approach not only satisfies ethical/sustainable consumer demands but also </a:t>
            </a:r>
            <a:r>
              <a:rPr sz="1200" b="1">
                <a:solidFill>
                  <a:srgbClr val="2B2B2B"/>
                </a:solidFill>
                <a:latin typeface="Trebuchet MS"/>
                <a:ea typeface="Trebuchet MS"/>
                <a:cs typeface="Trebuchet MS"/>
              </a:rPr>
              <a:t>establishes companies as front-runners</a:t>
            </a:r>
            <a:r>
              <a:rPr sz="1200">
                <a:solidFill>
                  <a:srgbClr val="2B2B2B"/>
                </a:solidFill>
                <a:latin typeface="Trebuchet MS"/>
                <a:ea typeface="Trebuchet MS"/>
                <a:cs typeface="Trebuchet MS"/>
              </a:rPr>
              <a:t> in environmental stewardship.</a:t>
            </a:r>
          </a:p>
          <a:p>
            <a:pPr>
              <a:spcBef>
                <a:spcPct val="43750"/>
              </a:spcBef>
              <a:spcAft>
                <a:spcPct val="43750"/>
              </a:spcAft>
            </a:pPr>
            <a:r>
              <a:rPr sz="1200">
                <a:solidFill>
                  <a:srgbClr val="2B2B2B"/>
                </a:solidFill>
                <a:latin typeface="Trebuchet MS"/>
                <a:ea typeface="Trebuchet MS"/>
                <a:cs typeface="Trebuchet MS"/>
              </a:rPr>
              <a:t>Through localised strategies and consumer involvement, brands can redefine sustainable beauty standards, showing that responsible practices can drive innovation and loyalty.</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Commit to 'leave no trace' practices</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While sustainable purchases are a high priority among consumers globally, they </a:t>
            </a:r>
            <a:r>
              <a:rPr sz="1200" b="1">
                <a:solidFill>
                  <a:srgbClr val="2B2B2B"/>
                </a:solidFill>
                <a:latin typeface="Trebuchet MS"/>
                <a:ea typeface="Trebuchet MS"/>
                <a:cs typeface="Trebuchet MS"/>
              </a:rPr>
              <a:t>are not willing to compromise on efficacy</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Furthermore, consumers consider companies and governments responsible for the climate crisis and expect them to carry the burden of developing sustainable solutions.</a:t>
            </a:r>
          </a:p>
          <a:p>
            <a:pPr>
              <a:spcBef>
                <a:spcPct val="43750"/>
              </a:spcBef>
              <a:spcAft>
                <a:spcPct val="43750"/>
              </a:spcAft>
            </a:pPr>
            <a:r>
              <a:rPr sz="1200">
                <a:solidFill>
                  <a:srgbClr val="2B2B2B"/>
                </a:solidFill>
                <a:latin typeface="Trebuchet MS"/>
                <a:ea typeface="Trebuchet MS"/>
                <a:cs typeface="Trebuchet MS"/>
              </a:rPr>
              <a:t>Brands are tasked with offering highly effective, sustainable solutions that do not ask more of the consumer (eg paying more, in-store pack return).</a:t>
            </a:r>
          </a:p>
        </p:txBody>
      </p:sp>
      <p:sp>
        <p:nvSpPr>
          <p:cNvPr id="3" name="media_caption2" descr="media_caption2"/>
          <p:cNvSpPr>
            <a:spLocks noGrp="1"/>
          </p:cNvSpPr>
          <p:nvPr>
            <p:ph type="body" sz="quarter" idx="14"/>
          </p:nvPr>
        </p:nvSpPr>
        <p:spPr/>
        <p:txBody>
          <a:bodyPr>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hlinkClick r:id="rId3"/>
              </a:rPr>
              <a:t>Oio Lab</a:t>
            </a:r>
            <a:r>
              <a:rPr>
                <a:solidFill>
                  <a:srgbClr val="2B2B2B"/>
                </a:solidFill>
                <a:latin typeface="Trebuchet MS"/>
              </a:rPr>
              <a:t> draws inspiration from traditional medicine and the latest scientific research</a:t>
            </a:r>
          </a:p>
        </p:txBody>
      </p:sp>
      <p:sp>
        <p:nvSpPr>
          <p:cNvPr id="5" name="media_caption1" descr="media_caption1"/>
          <p:cNvSpPr>
            <a:spLocks noGrp="1"/>
          </p:cNvSpPr>
          <p:nvPr>
            <p:ph type="body" sz="quarter" idx="16"/>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ea typeface="Trebuchet MS"/>
                <a:cs typeface="Trebuchet MS"/>
              </a:rPr>
              <a:t>SHIRO's limited edition </a:t>
            </a:r>
            <a:r>
              <a:rPr>
                <a:solidFill>
                  <a:srgbClr val="2B2B2B"/>
                </a:solidFill>
                <a:latin typeface="Trebuchet MS"/>
                <a:ea typeface="Trebuchet MS"/>
                <a:cs typeface="Trebuchet MS"/>
                <a:hlinkClick r:id="rId4"/>
              </a:rPr>
              <a:t>Zero White Fig fragrance</a:t>
            </a:r>
            <a:r>
              <a:rPr>
                <a:solidFill>
                  <a:srgbClr val="2B2B2B"/>
                </a:solidFill>
                <a:latin typeface="Trebuchet MS"/>
                <a:ea typeface="Trebuchet MS"/>
                <a:cs typeface="Trebuchet MS"/>
              </a:rPr>
              <a:t> is made with recycled materials</a:t>
            </a:r>
          </a:p>
        </p:txBody>
      </p:sp>
      <p:sp>
        <p:nvSpPr>
          <p:cNvPr id="7" name="go_to_button" descr="go_to_button">
            <a:hlinkClick r:id="rId5"/>
          </p:cNvPr>
          <p:cNvSpPr>
            <a:spLocks noGrp="1"/>
          </p:cNvSpPr>
          <p:nvPr>
            <p:ph type="body" sz="quarter" idx="20"/>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8"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9"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Consumers seek sustainable solutions when individual benefits are clear</a:t>
            </a:r>
          </a:p>
        </p:txBody>
      </p:sp>
      <p:pic>
        <p:nvPicPr>
          <p:cNvPr id="10" name="New picture" descr="callout_image2"/>
          <p:cNvPicPr>
            <a:picLocks noChangeAspect="1"/>
          </p:cNvPicPr>
          <p:nvPr/>
        </p:nvPicPr>
        <p:blipFill>
          <a:blip r:embed="rId6"/>
          <a:stretch>
            <a:fillRect/>
          </a:stretch>
        </p:blipFill>
        <p:spPr>
          <a:xfrm>
            <a:off x="6108700" y="1028700"/>
            <a:ext cx="2590800" cy="2590800"/>
          </a:xfrm>
          <a:prstGeom prst="rect">
            <a:avLst/>
          </a:prstGeom>
        </p:spPr>
      </p:pic>
      <p:pic>
        <p:nvPicPr>
          <p:cNvPr id="11" name="New picture" descr="callout_image1"/>
          <p:cNvPicPr>
            <a:picLocks noChangeAspect="1"/>
          </p:cNvPicPr>
          <p:nvPr/>
        </p:nvPicPr>
        <p:blipFill>
          <a:blip r:embed="rId7"/>
          <a:stretch>
            <a:fillRect/>
          </a:stretch>
        </p:blipFill>
        <p:spPr>
          <a:xfrm>
            <a:off x="3225800" y="1028700"/>
            <a:ext cx="2590800" cy="2590800"/>
          </a:xfrm>
          <a:prstGeom prst="rect">
            <a:avLst/>
          </a:prstGeom>
        </p:spPr>
      </p:pic>
    </p:spTree>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The Nue Co. Skin Filter Serum</a:t>
            </a:r>
            <a:r>
              <a:rPr sz="1000">
                <a:solidFill>
                  <a:srgbClr val="2B2B2B"/>
                </a:solidFill>
                <a:latin typeface="Trebuchet MS"/>
              </a:rPr>
              <a:t> uses a phyto-retinol alternative that is microbiome-friendly</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can capitalise by innovating with botanical ingredients known for their soothing properties, such as chamomile and </a:t>
            </a:r>
            <a:r>
              <a:rPr sz="1200" i="1">
                <a:solidFill>
                  <a:srgbClr val="2B2B2B"/>
                </a:solidFill>
                <a:latin typeface="Trebuchet MS"/>
                <a:ea typeface="Trebuchet MS"/>
                <a:cs typeface="Trebuchet MS"/>
              </a:rPr>
              <a:t>Aloe vera</a:t>
            </a:r>
            <a:r>
              <a:rPr sz="1200">
                <a:solidFill>
                  <a:srgbClr val="2B2B2B"/>
                </a:solidFill>
                <a:latin typeface="Trebuchet MS"/>
                <a:ea typeface="Trebuchet MS"/>
                <a:cs typeface="Trebuchet MS"/>
              </a:rPr>
              <a:t>, and leveraging new technologies to enhance their efficacy.</a:t>
            </a:r>
          </a:p>
          <a:p>
            <a:pPr>
              <a:spcBef>
                <a:spcPct val="43750"/>
              </a:spcBef>
              <a:spcAft>
                <a:spcPct val="43750"/>
              </a:spcAft>
            </a:pPr>
            <a:r>
              <a:rPr sz="1200">
                <a:solidFill>
                  <a:srgbClr val="2B2B2B"/>
                </a:solidFill>
                <a:latin typeface="Trebuchet MS"/>
                <a:ea typeface="Trebuchet MS"/>
                <a:cs typeface="Trebuchet MS"/>
              </a:rPr>
              <a:t>Transparent communication about the benefits and science behind these alternatives </a:t>
            </a:r>
            <a:r>
              <a:rPr sz="1200" b="1">
                <a:solidFill>
                  <a:srgbClr val="2B2B2B"/>
                </a:solidFill>
                <a:latin typeface="Trebuchet MS"/>
                <a:ea typeface="Trebuchet MS"/>
                <a:cs typeface="Trebuchet MS"/>
              </a:rPr>
              <a:t>builds trust and credibility</a:t>
            </a:r>
            <a:r>
              <a:rPr sz="1200">
                <a:solidFill>
                  <a:srgbClr val="2B2B2B"/>
                </a:solidFill>
                <a:latin typeface="Trebuchet MS"/>
                <a:ea typeface="Trebuchet MS"/>
                <a:cs typeface="Trebuchet MS"/>
              </a:rPr>
              <a:t>, while a focus on sustainable sourcing and eco-friendly practices appeals to environmentally conscious consumers. Additionally, offering personalised solutions for sensitive skin needs allows brands to meet the growing demand for kinder beauty options.</a:t>
            </a:r>
          </a:p>
          <a:p>
            <a:pPr>
              <a:spcBef>
                <a:spcPct val="43750"/>
              </a:spcBef>
              <a:spcAft>
                <a:spcPct val="43750"/>
              </a:spcAft>
            </a:pPr>
            <a:r>
              <a:rPr sz="1200">
                <a:solidFill>
                  <a:srgbClr val="2B2B2B"/>
                </a:solidFill>
                <a:latin typeface="Trebuchet MS"/>
                <a:ea typeface="Trebuchet MS"/>
                <a:cs typeface="Trebuchet MS"/>
              </a:rPr>
              <a:t>Consumers might be looking for gentler ingredient alternatives to counteract the stripping nature of strong actives, such as retinoids. With more consumers claiming to have sensitive skin or skin inflammation, new technologies can pave the way to botanical-inspired ingredients that don't compromise on efficacy.</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revival of phyto and alt ingredients</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What's next?</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An increasing determination drives consumer preference to make sustainable choices in response to recent climate disasters.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nature-inspired biotech</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64%</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French consumers who research beauty ingredients would prefer </a:t>
            </a:r>
            <a:r>
              <a:rPr sz="1100">
                <a:solidFill>
                  <a:prstClr val="white"/>
                </a:solidFill>
                <a:latin typeface="Trebuchet MS"/>
                <a:ea typeface="Trebuchet MS"/>
                <a:cs typeface="Trebuchet MS"/>
                <a:hlinkClick r:id="rId3"/>
              </a:rPr>
              <a:t>natural ingredients grown in a lab</a:t>
            </a:r>
            <a:r>
              <a:rPr sz="1100">
                <a:solidFill>
                  <a:prstClr val="white"/>
                </a:solidFill>
                <a:latin typeface="Trebuchet MS"/>
                <a:ea typeface="Trebuchet MS"/>
                <a:cs typeface="Trebuchet MS"/>
              </a:rPr>
              <a:t> over synthetic ones</a:t>
            </a:r>
          </a:p>
        </p:txBody>
      </p:sp>
      <p:sp>
        <p:nvSpPr>
          <p:cNvPr id="6" name="stat_title2" descr="stat_title2"/>
          <p:cNvSpPr>
            <a:spLocks noGrp="1"/>
          </p:cNvSpPr>
          <p:nvPr>
            <p:ph type="body" sz="quarter" idx="16"/>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purchase interest</a:t>
            </a:r>
          </a:p>
        </p:txBody>
      </p:sp>
      <p:sp>
        <p:nvSpPr>
          <p:cNvPr id="7" name="stat2" descr="stat2"/>
          <p:cNvSpPr>
            <a:spLocks noGrp="1"/>
          </p:cNvSpPr>
          <p:nvPr>
            <p:ph type="body" sz="quarter" idx="17"/>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66%</a:t>
            </a:r>
          </a:p>
        </p:txBody>
      </p:sp>
      <p:sp>
        <p:nvSpPr>
          <p:cNvPr id="8" name="stat_follow_on2" descr="stat_follow_on2"/>
          <p:cNvSpPr>
            <a:spLocks noGrp="1"/>
          </p:cNvSpPr>
          <p:nvPr>
            <p:ph type="body" sz="quarter" idx="18"/>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Japanese adults are </a:t>
            </a:r>
            <a:r>
              <a:rPr sz="1100">
                <a:solidFill>
                  <a:prstClr val="white"/>
                </a:solidFill>
                <a:latin typeface="Trebuchet MS"/>
                <a:ea typeface="Trebuchet MS"/>
                <a:cs typeface="Trebuchet MS"/>
                <a:hlinkClick r:id="rId4"/>
              </a:rPr>
              <a:t>interested in buying</a:t>
            </a:r>
            <a:r>
              <a:rPr sz="1100">
                <a:solidFill>
                  <a:prstClr val="white"/>
                </a:solidFill>
                <a:latin typeface="Trebuchet MS"/>
                <a:ea typeface="Trebuchet MS"/>
                <a:cs typeface="Trebuchet MS"/>
              </a:rPr>
              <a:t> beauty products with environmental/eco-friendly claims</a:t>
            </a:r>
          </a:p>
        </p:txBody>
      </p:sp>
      <p:sp>
        <p:nvSpPr>
          <p:cNvPr id="9" name="stat_title3" descr="stat_title3"/>
          <p:cNvSpPr>
            <a:spLocks noGrp="1"/>
          </p:cNvSpPr>
          <p:nvPr>
            <p:ph type="body" sz="quarter" idx="19"/>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eco determination</a:t>
            </a:r>
          </a:p>
        </p:txBody>
      </p:sp>
      <p:sp>
        <p:nvSpPr>
          <p:cNvPr id="10" name="stat3" descr="stat3"/>
          <p:cNvSpPr>
            <a:spLocks noGrp="1"/>
          </p:cNvSpPr>
          <p:nvPr>
            <p:ph type="body" sz="quarter" idx="20"/>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54%</a:t>
            </a:r>
          </a:p>
        </p:txBody>
      </p:sp>
      <p:sp>
        <p:nvSpPr>
          <p:cNvPr id="11" name="stat_follow_on3" descr="stat_follow_on3"/>
          <p:cNvSpPr>
            <a:spLocks noGrp="1"/>
          </p:cNvSpPr>
          <p:nvPr>
            <p:ph type="body" sz="quarter" idx="21"/>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US adults agree that recent climate disasters have made them </a:t>
            </a:r>
            <a:r>
              <a:rPr sz="1100">
                <a:solidFill>
                  <a:prstClr val="white"/>
                </a:solidFill>
                <a:latin typeface="Trebuchet MS"/>
                <a:ea typeface="Trebuchet MS"/>
                <a:cs typeface="Trebuchet MS"/>
                <a:hlinkClick r:id="rId5"/>
              </a:rPr>
              <a:t>more determined to make sustainable choices</a:t>
            </a:r>
          </a:p>
        </p:txBody>
      </p:sp>
      <p:sp>
        <p:nvSpPr>
          <p:cNvPr id="12" name="go_to_button" descr="go_to_button">
            <a:hlinkClick r:id="rId6"/>
          </p:cNvPr>
          <p:cNvSpPr>
            <a:spLocks noGrp="1"/>
          </p:cNvSpPr>
          <p:nvPr>
            <p:ph type="body" sz="quarter" idx="24"/>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13" name="base_and_source" descr="base_and_source"/>
          <p:cNvSpPr>
            <a:spLocks noGrp="1"/>
          </p:cNvSpPr>
          <p:nvPr>
            <p:ph type="body" sz="quarter" idx="12"/>
          </p:nvPr>
        </p:nvSpPr>
        <p:spPr/>
        <p:txBody>
          <a:bodyPr lIns="0" rIns="0" anchor="b">
            <a:normAutofit fontScale="97500" lnSpcReduction="1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prstClr val="white"/>
                </a:solidFill>
                <a:latin typeface="Trebuchet MS"/>
              </a:rPr>
              <a:t>Base: </a:t>
            </a:r>
            <a:r>
              <a:rPr sz="800">
                <a:solidFill>
                  <a:prstClr val="white"/>
                </a:solidFill>
                <a:latin typeface="Trebuchet MS"/>
                <a:ea typeface="Trebuchet MS"/>
                <a:cs typeface="Trebuchet MS"/>
              </a:rPr>
              <a:t>France: 809 internet users aged 16+ who research the ingredients used in the beauty/grooming products they buy; Japan, US: 2,000 internet users aged 18+ in each market</a:t>
            </a:r>
          </a:p>
          <a:p>
            <a:pPr>
              <a:spcBef>
                <a:spcPct val="43750"/>
              </a:spcBef>
              <a:spcAft>
                <a:spcPct val="43750"/>
              </a:spcAft>
            </a:pPr>
            <a:r>
              <a:rPr sz="800" b="1">
                <a:solidFill>
                  <a:prstClr val="white"/>
                </a:solidFill>
                <a:latin typeface="Trebuchet MS"/>
              </a:rPr>
              <a:t>Source: </a:t>
            </a:r>
            <a:r>
              <a:rPr sz="800">
                <a:solidFill>
                  <a:prstClr val="white"/>
                </a:solidFill>
                <a:latin typeface="Trebuchet MS"/>
              </a:rPr>
              <a:t>Kantar Profiles/Mintel, June 2024, April 2024; Rakuten Insight/Mintel, February 2024</a:t>
            </a:r>
          </a:p>
        </p:txBody>
      </p:sp>
      <p:sp>
        <p:nvSpPr>
          <p:cNvPr id="14"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The rise of eco-conscious beauty choices are driven by climate awareness</a:t>
            </a: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As consumer demand for natural, lab-grown ingredients and eco-friendly products grows, the </a:t>
            </a:r>
            <a:r>
              <a:rPr sz="1200" i="1">
                <a:solidFill>
                  <a:srgbClr val="2B2B2B"/>
                </a:solidFill>
                <a:latin typeface="Trebuchet MS"/>
                <a:ea typeface="Trebuchet MS"/>
                <a:cs typeface="Trebuchet MS"/>
              </a:rPr>
              <a:t>Turning The Tide</a:t>
            </a:r>
            <a:r>
              <a:rPr sz="1200">
                <a:solidFill>
                  <a:srgbClr val="2B2B2B"/>
                </a:solidFill>
                <a:latin typeface="Trebuchet MS"/>
                <a:ea typeface="Trebuchet MS"/>
                <a:cs typeface="Trebuchet MS"/>
              </a:rPr>
              <a:t> Trend propels brands to adopt sustainable practices.</a:t>
            </a:r>
          </a:p>
          <a:p>
            <a:pPr>
              <a:spcBef>
                <a:spcPct val="43750"/>
              </a:spcBef>
              <a:spcAft>
                <a:spcPct val="43750"/>
              </a:spcAft>
            </a:pPr>
            <a:r>
              <a:rPr sz="1200">
                <a:solidFill>
                  <a:srgbClr val="2B2B2B"/>
                </a:solidFill>
                <a:latin typeface="Trebuchet MS"/>
                <a:ea typeface="Trebuchet MS"/>
                <a:cs typeface="Trebuchet MS"/>
              </a:rPr>
              <a:t>By leveraging biopharming and ingredient upcycling, and forming innovative partnerships, brands can create zero-waste, circular-economy-aligned products.</a:t>
            </a:r>
          </a:p>
          <a:p>
            <a:pPr>
              <a:spcBef>
                <a:spcPct val="43750"/>
              </a:spcBef>
              <a:spcAft>
                <a:spcPct val="43750"/>
              </a:spcAft>
            </a:pPr>
            <a:r>
              <a:rPr sz="1200">
                <a:solidFill>
                  <a:srgbClr val="2B2B2B"/>
                </a:solidFill>
                <a:latin typeface="Trebuchet MS"/>
                <a:ea typeface="Trebuchet MS"/>
                <a:cs typeface="Trebuchet MS"/>
              </a:rPr>
              <a:t>To stand out in a competitive market, brands will </a:t>
            </a:r>
            <a:r>
              <a:rPr sz="1200" b="1">
                <a:solidFill>
                  <a:srgbClr val="2B2B2B"/>
                </a:solidFill>
                <a:latin typeface="Trebuchet MS"/>
                <a:ea typeface="Trebuchet MS"/>
                <a:cs typeface="Trebuchet MS"/>
              </a:rPr>
              <a:t>integrate sustainability into their core identity</a:t>
            </a:r>
            <a:r>
              <a:rPr sz="1200">
                <a:solidFill>
                  <a:srgbClr val="2B2B2B"/>
                </a:solidFill>
                <a:latin typeface="Trebuchet MS"/>
                <a:ea typeface="Trebuchet MS"/>
                <a:cs typeface="Trebuchet MS"/>
              </a:rPr>
              <a:t>, ensuring these efforts resonate with consumers.</a:t>
            </a:r>
          </a:p>
          <a:p>
            <a:pPr>
              <a:spcBef>
                <a:spcPct val="43750"/>
              </a:spcBef>
              <a:spcAft>
                <a:spcPct val="43750"/>
              </a:spcAft>
            </a:pPr>
            <a:r>
              <a:rPr sz="1200">
                <a:solidFill>
                  <a:srgbClr val="2B2B2B"/>
                </a:solidFill>
                <a:latin typeface="Trebuchet MS"/>
                <a:ea typeface="Trebuchet MS"/>
                <a:cs typeface="Trebuchet MS"/>
              </a:rPr>
              <a:t>For example, products like Peterson's Lab Moisturiser, designed for the extreme climate of Gansu province, will combine minimalism, regional adaptation and corporate social responsibility, supporting local economies while offering targeted solutions.</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Broc Shot highlights the environmental safety risks</a:t>
            </a:r>
            <a:r>
              <a:rPr sz="1000">
                <a:solidFill>
                  <a:srgbClr val="2B2B2B"/>
                </a:solidFill>
                <a:latin typeface="Trebuchet MS"/>
              </a:rPr>
              <a:t> firefighters face</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Embrace the future and redefine sustainable beauty through innovation</a:t>
            </a:r>
          </a:p>
        </p:txBody>
      </p:sp>
      <p:pic>
        <p:nvPicPr>
          <p:cNvPr id="8" name="New picture" descr="callout_image"/>
          <p:cNvPicPr>
            <a:picLocks noChangeAspect="1"/>
          </p:cNvPicPr>
          <p:nvPr/>
        </p:nvPicPr>
        <p:blipFill>
          <a:blip r:embed="rId5"/>
          <a:stretch>
            <a:fillRect/>
          </a:stretch>
        </p:blipFill>
        <p:spPr>
          <a:xfrm>
            <a:off x="6146800" y="1143000"/>
            <a:ext cx="2590800" cy="2590800"/>
          </a:xfrm>
          <a:prstGeom prst="rect">
            <a:avLst/>
          </a:prstGeom>
        </p:spPr>
      </p:pic>
    </p:spTree>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hlinkClick r:id="rId3"/>
              </a:rPr>
              <a:t>Kirishima Shuzo</a:t>
            </a:r>
            <a:r>
              <a:rPr sz="1200">
                <a:solidFill>
                  <a:srgbClr val="2B2B2B"/>
                </a:solidFill>
                <a:latin typeface="Trebuchet MS"/>
              </a:rPr>
              <a:t>, a major shochu manufacturer in Japan, announced a collaboration with Starbucks Japan to open a new facility in Miyazaki Prefecture in 2026. The facility will be </a:t>
            </a:r>
            <a:r>
              <a:rPr sz="1200" b="1">
                <a:solidFill>
                  <a:srgbClr val="2B2B2B"/>
                </a:solidFill>
                <a:latin typeface="Trebuchet MS"/>
              </a:rPr>
              <a:t>powered entirely by biogas from shochu production waste</a:t>
            </a:r>
            <a:r>
              <a:rPr sz="1200">
                <a:solidFill>
                  <a:srgbClr val="2B2B2B"/>
                </a:solidFill>
                <a:latin typeface="Trebuchet MS"/>
              </a:rPr>
              <a:t>, and its heating will </a:t>
            </a:r>
            <a:r>
              <a:rPr sz="1200" b="1">
                <a:solidFill>
                  <a:srgbClr val="2B2B2B"/>
                </a:solidFill>
                <a:latin typeface="Trebuchet MS"/>
              </a:rPr>
              <a:t>use distillation waste heat</a:t>
            </a:r>
            <a:r>
              <a:rPr sz="1200">
                <a:solidFill>
                  <a:srgbClr val="2B2B2B"/>
                </a:solidFill>
                <a:latin typeface="Trebuchet MS"/>
              </a:rPr>
              <a:t>.</a:t>
            </a:r>
          </a:p>
          <a:p>
            <a:pPr>
              <a:spcBef>
                <a:spcPct val="43750"/>
              </a:spcBef>
              <a:spcAft>
                <a:spcPct val="43750"/>
              </a:spcAft>
            </a:pPr>
            <a:r>
              <a:rPr sz="1200">
                <a:solidFill>
                  <a:srgbClr val="2B2B2B"/>
                </a:solidFill>
                <a:latin typeface="Trebuchet MS"/>
                <a:hlinkClick r:id="rId4"/>
              </a:rPr>
              <a:t>Kao Corporation and Lion Corporation</a:t>
            </a:r>
            <a:r>
              <a:rPr sz="1200">
                <a:solidFill>
                  <a:srgbClr val="2B2B2B"/>
                </a:solidFill>
                <a:latin typeface="Trebuchet MS"/>
              </a:rPr>
              <a:t> succeeded in creating the </a:t>
            </a:r>
            <a:r>
              <a:rPr sz="1200" b="1">
                <a:solidFill>
                  <a:srgbClr val="2B2B2B"/>
                </a:solidFill>
                <a:latin typeface="Trebuchet MS"/>
              </a:rPr>
              <a:t>first products made partially with recycled refill packs</a:t>
            </a:r>
            <a:r>
              <a:rPr sz="1200">
                <a:solidFill>
                  <a:srgbClr val="2B2B2B"/>
                </a:solidFill>
                <a:latin typeface="Trebuchet MS"/>
              </a:rPr>
              <a:t> to produce the same type of packaging as the original.</a:t>
            </a:r>
          </a:p>
        </p:txBody>
      </p:sp>
      <p:sp>
        <p:nvSpPr>
          <p:cNvPr id="3" name="media_caption2" descr="media_caption2"/>
          <p:cNvSpPr>
            <a:spLocks noGrp="1"/>
          </p:cNvSpPr>
          <p:nvPr>
            <p:ph type="body" sz="quarter" idx="14"/>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ea typeface="Trebuchet MS"/>
                <a:cs typeface="Trebuchet MS"/>
              </a:rPr>
              <a:t>Kao's Attack ZERO refill pack made with newly developed recycled material</a:t>
            </a:r>
          </a:p>
        </p:txBody>
      </p:sp>
      <p:sp>
        <p:nvSpPr>
          <p:cNvPr id="5" name="media_caption1" descr="media_caption1"/>
          <p:cNvSpPr>
            <a:spLocks noGrp="1"/>
          </p:cNvSpPr>
          <p:nvPr>
            <p:ph type="body" sz="quarter" idx="16"/>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ea typeface="Trebuchet MS"/>
                <a:cs typeface="Trebuchet MS"/>
              </a:rPr>
              <a:t>A </a:t>
            </a:r>
            <a:r>
              <a:rPr>
                <a:solidFill>
                  <a:srgbClr val="2B2B2B"/>
                </a:solidFill>
                <a:latin typeface="Trebuchet MS"/>
                <a:ea typeface="Trebuchet MS"/>
                <a:cs typeface="Trebuchet MS"/>
                <a:hlinkClick r:id="rId5"/>
              </a:rPr>
              <a:t>new facility</a:t>
            </a:r>
            <a:r>
              <a:rPr>
                <a:solidFill>
                  <a:srgbClr val="2B2B2B"/>
                </a:solidFill>
                <a:latin typeface="Trebuchet MS"/>
                <a:ea typeface="Trebuchet MS"/>
                <a:cs typeface="Trebuchet MS"/>
              </a:rPr>
              <a:t> powered entirely by biogas from shochu production waste</a:t>
            </a:r>
          </a:p>
        </p:txBody>
      </p:sp>
      <p:sp>
        <p:nvSpPr>
          <p:cNvPr id="7" name="go_to_button" descr="go_to_button">
            <a:hlinkClick r:id="rId6"/>
          </p:cNvPr>
          <p:cNvSpPr>
            <a:spLocks noGrp="1"/>
          </p:cNvSpPr>
          <p:nvPr>
            <p:ph type="body" sz="quarter" idx="20"/>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8"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9"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Frame sustainability as a benefit to make it an integral and effortless part of the consumer experience</a:t>
            </a:r>
          </a:p>
        </p:txBody>
      </p:sp>
      <p:pic>
        <p:nvPicPr>
          <p:cNvPr id="10" name="New picture" descr="callout_image2"/>
          <p:cNvPicPr>
            <a:picLocks noChangeAspect="1"/>
          </p:cNvPicPr>
          <p:nvPr/>
        </p:nvPicPr>
        <p:blipFill>
          <a:blip r:embed="rId7"/>
          <a:stretch>
            <a:fillRect/>
          </a:stretch>
        </p:blipFill>
        <p:spPr>
          <a:xfrm>
            <a:off x="3200400" y="1028700"/>
            <a:ext cx="2590800" cy="2590800"/>
          </a:xfrm>
          <a:prstGeom prst="rect">
            <a:avLst/>
          </a:prstGeom>
        </p:spPr>
      </p:pic>
      <p:pic>
        <p:nvPicPr>
          <p:cNvPr id="11" name="New picture" descr="callout_image1"/>
          <p:cNvPicPr>
            <a:picLocks noChangeAspect="1"/>
          </p:cNvPicPr>
          <p:nvPr/>
        </p:nvPicPr>
        <p:blipFill>
          <a:blip r:embed="rId8"/>
          <a:stretch>
            <a:fillRect/>
          </a:stretch>
        </p:blipFill>
        <p:spPr>
          <a:xfrm>
            <a:off x="330200" y="1028700"/>
            <a:ext cx="2590800" cy="2590800"/>
          </a:xfrm>
          <a:prstGeom prst="rect">
            <a:avLst/>
          </a:prstGeom>
        </p:spPr>
      </p:pic>
    </p:spTree>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New technologies from biopharming and combining technology with new agriculture techniques will </a:t>
            </a:r>
            <a:r>
              <a:rPr sz="1200" b="1">
                <a:solidFill>
                  <a:srgbClr val="2B2B2B"/>
                </a:solidFill>
                <a:latin typeface="Trebuchet MS"/>
                <a:ea typeface="Trebuchet MS"/>
                <a:cs typeface="Trebuchet MS"/>
              </a:rPr>
              <a:t>revive ingredient upcycling opportunities</a:t>
            </a:r>
            <a:r>
              <a:rPr sz="1200">
                <a:solidFill>
                  <a:srgbClr val="2B2B2B"/>
                </a:solidFill>
                <a:latin typeface="Trebuchet MS"/>
                <a:ea typeface="Trebuchet MS"/>
                <a:cs typeface="Trebuchet MS"/>
              </a:rPr>
              <a:t>. There will be opportunities to collaborate with food and drink brands to leverage new ingredients that are more sustainably sourced and focused on a zero-waste process.</a:t>
            </a:r>
          </a:p>
        </p:txBody>
      </p:sp>
      <p:sp>
        <p:nvSpPr>
          <p:cNvPr id="3" name="media_caption2" descr="media_caption2"/>
          <p:cNvSpPr>
            <a:spLocks noGrp="1"/>
          </p:cNvSpPr>
          <p:nvPr>
            <p:ph type="body" sz="quarter" idx="14"/>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hlinkClick r:id="rId3"/>
              </a:rPr>
              <a:t>Ellis Brooklyn Dear Sky</a:t>
            </a:r>
            <a:r>
              <a:rPr>
                <a:solidFill>
                  <a:srgbClr val="2B2B2B"/>
                </a:solidFill>
                <a:latin typeface="Trebuchet MS"/>
              </a:rPr>
              <a:t> uses seven upcycled ingredients</a:t>
            </a:r>
          </a:p>
        </p:txBody>
      </p:sp>
      <p:sp>
        <p:nvSpPr>
          <p:cNvPr id="5" name="media_caption1" descr="media_caption1"/>
          <p:cNvSpPr>
            <a:spLocks noGrp="1"/>
          </p:cNvSpPr>
          <p:nvPr>
            <p:ph type="body" sz="quarter" idx="16"/>
          </p:nvPr>
        </p:nvSpPr>
        <p:spPr/>
        <p:txBody>
          <a:bodyPr>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a:solidFill>
                  <a:srgbClr val="2B2B2B"/>
                </a:solidFill>
                <a:latin typeface="Trebuchet MS"/>
                <a:hlinkClick r:id="rId4"/>
              </a:rPr>
              <a:t>Firmenich Sylvamber</a:t>
            </a:r>
            <a:r>
              <a:rPr>
                <a:solidFill>
                  <a:srgbClr val="2B2B2B"/>
                </a:solidFill>
                <a:latin typeface="Trebuchet MS"/>
              </a:rPr>
              <a:t> uses </a:t>
            </a:r>
            <a:r>
              <a:rPr>
                <a:solidFill>
                  <a:srgbClr val="2B2B2B"/>
                </a:solidFill>
                <a:latin typeface="Trebuchet MS"/>
                <a:hlinkClick r:id="rId5"/>
              </a:rPr>
              <a:t>upcycled cedarwood from the furniture industry</a:t>
            </a:r>
          </a:p>
        </p:txBody>
      </p:sp>
      <p:sp>
        <p:nvSpPr>
          <p:cNvPr id="7" name="go_to_button" descr="go_to_button">
            <a:hlinkClick r:id="rId6"/>
          </p:cNvPr>
          <p:cNvSpPr>
            <a:spLocks noGrp="1"/>
          </p:cNvSpPr>
          <p:nvPr>
            <p:ph type="body" sz="quarter" idx="20"/>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8"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9"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Fragrances pave the way for upcycled materials</a:t>
            </a:r>
          </a:p>
        </p:txBody>
      </p:sp>
      <p:pic>
        <p:nvPicPr>
          <p:cNvPr id="10" name="New picture" descr="callout_image2"/>
          <p:cNvPicPr>
            <a:picLocks noChangeAspect="1"/>
          </p:cNvPicPr>
          <p:nvPr/>
        </p:nvPicPr>
        <p:blipFill>
          <a:blip r:embed="rId7"/>
          <a:stretch>
            <a:fillRect/>
          </a:stretch>
        </p:blipFill>
        <p:spPr>
          <a:xfrm>
            <a:off x="6108700" y="1028700"/>
            <a:ext cx="2590800" cy="2590800"/>
          </a:xfrm>
          <a:prstGeom prst="rect">
            <a:avLst/>
          </a:prstGeom>
        </p:spPr>
      </p:pic>
      <p:pic>
        <p:nvPicPr>
          <p:cNvPr id="11" name="New picture" descr="callout_image1"/>
          <p:cNvPicPr>
            <a:picLocks noChangeAspect="1"/>
          </p:cNvPicPr>
          <p:nvPr/>
        </p:nvPicPr>
        <p:blipFill>
          <a:blip r:embed="rId8"/>
          <a:stretch>
            <a:fillRect/>
          </a:stretch>
        </p:blipFill>
        <p:spPr>
          <a:xfrm>
            <a:off x="3225800" y="1028700"/>
            <a:ext cx="2590800" cy="2590800"/>
          </a:xfrm>
          <a:prstGeom prst="rect">
            <a:avLst/>
          </a:prstGeom>
        </p:spPr>
      </p:pic>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Teysha Technologies launched AggiePol bioplastic derived from all-natural feedstocks</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beauty industry is at the cusp of transformation as it embraces innovative solutions like Teysha Technologies' AggiePol and precision fermentation to drive the </a:t>
            </a:r>
            <a:r>
              <a:rPr sz="1200" i="1">
                <a:solidFill>
                  <a:srgbClr val="2B2B2B"/>
                </a:solidFill>
                <a:latin typeface="Trebuchet MS"/>
                <a:ea typeface="Trebuchet MS"/>
                <a:cs typeface="Trebuchet MS"/>
              </a:rPr>
              <a:t>Turning The Tide</a:t>
            </a:r>
            <a:r>
              <a:rPr sz="1200">
                <a:solidFill>
                  <a:srgbClr val="2B2B2B"/>
                </a:solidFill>
                <a:latin typeface="Trebuchet MS"/>
                <a:ea typeface="Trebuchet MS"/>
                <a:cs typeface="Trebuchet MS"/>
              </a:rPr>
              <a:t> Trend forward. AggiePol offers a biodegradable alternative to microplastics, </a:t>
            </a:r>
            <a:r>
              <a:rPr sz="1200" b="1">
                <a:solidFill>
                  <a:srgbClr val="2B2B2B"/>
                </a:solidFill>
                <a:latin typeface="Trebuchet MS"/>
                <a:ea typeface="Trebuchet MS"/>
                <a:cs typeface="Trebuchet MS"/>
              </a:rPr>
              <a:t>addressing the urgent need for sustainable thickening and stabilising agents</a:t>
            </a:r>
            <a:r>
              <a:rPr sz="1200">
                <a:solidFill>
                  <a:srgbClr val="2B2B2B"/>
                </a:solidFill>
                <a:latin typeface="Trebuchet MS"/>
                <a:ea typeface="Trebuchet MS"/>
                <a:cs typeface="Trebuchet MS"/>
              </a:rPr>
              <a:t> in cosmetics while reducing environmental impact.</a:t>
            </a:r>
          </a:p>
          <a:p>
            <a:pPr>
              <a:spcBef>
                <a:spcPct val="43750"/>
              </a:spcBef>
              <a:spcAft>
                <a:spcPct val="43750"/>
              </a:spcAft>
            </a:pPr>
            <a:r>
              <a:rPr sz="1200">
                <a:solidFill>
                  <a:srgbClr val="2B2B2B"/>
                </a:solidFill>
                <a:latin typeface="Trebuchet MS"/>
                <a:ea typeface="Trebuchet MS"/>
                <a:cs typeface="Trebuchet MS"/>
              </a:rPr>
              <a:t>Simultaneously, precision fermentation enables the production of specific ingredients in a controlled, waste-reducing manner, enhancing sustainability. By integrating these cutting-edge technologies, brands can create eco-friendly products that </a:t>
            </a:r>
            <a:r>
              <a:rPr sz="1200" b="1">
                <a:solidFill>
                  <a:srgbClr val="2B2B2B"/>
                </a:solidFill>
                <a:latin typeface="Trebuchet MS"/>
                <a:ea typeface="Trebuchet MS"/>
                <a:cs typeface="Trebuchet MS"/>
              </a:rPr>
              <a:t>maintain efficacy and resonate</a:t>
            </a:r>
            <a:r>
              <a:rPr sz="1200">
                <a:solidFill>
                  <a:srgbClr val="2B2B2B"/>
                </a:solidFill>
                <a:latin typeface="Trebuchet MS"/>
                <a:ea typeface="Trebuchet MS"/>
                <a:cs typeface="Trebuchet MS"/>
              </a:rPr>
              <a:t> with the growing segment of environmentally conscious consumers.</a:t>
            </a:r>
          </a:p>
          <a:p>
            <a:pPr>
              <a:spcBef>
                <a:spcPct val="43750"/>
              </a:spcBef>
              <a:spcAft>
                <a:spcPct val="43750"/>
              </a:spcAft>
            </a:pPr>
            <a:r>
              <a:rPr sz="1200">
                <a:solidFill>
                  <a:srgbClr val="2B2B2B"/>
                </a:solidFill>
                <a:latin typeface="Trebuchet MS"/>
                <a:ea typeface="Trebuchet MS"/>
                <a:cs typeface="Trebuchet MS"/>
              </a:rPr>
              <a:t>This dual approach not only provides a commercial edge but also sets new sustainability standards, positioning brands as leaders in the eco beauty movement.</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Sustainable innovations fuel the beauty revolution</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will </a:t>
            </a:r>
            <a:r>
              <a:rPr sz="1200" b="1">
                <a:solidFill>
                  <a:srgbClr val="2B2B2B"/>
                </a:solidFill>
                <a:latin typeface="Trebuchet MS"/>
                <a:ea typeface="Trebuchet MS"/>
                <a:cs typeface="Trebuchet MS"/>
              </a:rPr>
              <a:t>explore solutions rooted in the soil</a:t>
            </a:r>
            <a:r>
              <a:rPr sz="1200">
                <a:solidFill>
                  <a:srgbClr val="2B2B2B"/>
                </a:solidFill>
                <a:latin typeface="Trebuchet MS"/>
                <a:ea typeface="Trebuchet MS"/>
                <a:cs typeface="Trebuchet MS"/>
              </a:rPr>
              <a:t>, leveraging regenerative farming and sustainable fishing practices. For example, innovative ingredients like glycoproteins derived from lobsters will become more common, offering high-performance benefits while supporting marine conservation.</a:t>
            </a:r>
          </a:p>
          <a:p>
            <a:pPr>
              <a:spcBef>
                <a:spcPct val="43750"/>
              </a:spcBef>
              <a:spcAft>
                <a:spcPct val="43750"/>
              </a:spcAft>
            </a:pPr>
            <a:r>
              <a:rPr sz="1200">
                <a:solidFill>
                  <a:srgbClr val="2B2B2B"/>
                </a:solidFill>
                <a:latin typeface="Trebuchet MS"/>
                <a:ea typeface="Trebuchet MS"/>
                <a:cs typeface="Trebuchet MS"/>
              </a:rPr>
              <a:t>As </a:t>
            </a:r>
            <a:r>
              <a:rPr sz="1200" b="1">
                <a:solidFill>
                  <a:srgbClr val="2B2B2B"/>
                </a:solidFill>
                <a:latin typeface="Trebuchet MS"/>
                <a:ea typeface="Trebuchet MS"/>
                <a:cs typeface="Trebuchet MS"/>
              </a:rPr>
              <a:t>precision fermentation</a:t>
            </a:r>
            <a:r>
              <a:rPr sz="1200">
                <a:solidFill>
                  <a:srgbClr val="2B2B2B"/>
                </a:solidFill>
                <a:latin typeface="Trebuchet MS"/>
                <a:ea typeface="Trebuchet MS"/>
                <a:cs typeface="Trebuchet MS"/>
              </a:rPr>
              <a:t> and </a:t>
            </a:r>
            <a:r>
              <a:rPr sz="1200" b="1">
                <a:solidFill>
                  <a:srgbClr val="2B2B2B"/>
                </a:solidFill>
                <a:latin typeface="Trebuchet MS"/>
                <a:ea typeface="Trebuchet MS"/>
                <a:cs typeface="Trebuchet MS"/>
              </a:rPr>
              <a:t>vertical farming </a:t>
            </a:r>
            <a:r>
              <a:rPr sz="1200">
                <a:solidFill>
                  <a:srgbClr val="2B2B2B"/>
                </a:solidFill>
                <a:latin typeface="Trebuchet MS"/>
                <a:ea typeface="Trebuchet MS"/>
                <a:cs typeface="Trebuchet MS"/>
              </a:rPr>
              <a:t>become mainstream, brands will </a:t>
            </a:r>
            <a:r>
              <a:rPr sz="1200">
                <a:solidFill>
                  <a:srgbClr val="2B2B2B"/>
                </a:solidFill>
                <a:latin typeface="Trebuchet MS"/>
                <a:ea typeface="Trebuchet MS"/>
                <a:cs typeface="Trebuchet MS"/>
                <a:hlinkClick r:id="rId3"/>
              </a:rPr>
              <a:t>adopt these technologies</a:t>
            </a:r>
            <a:r>
              <a:rPr sz="1200">
                <a:solidFill>
                  <a:srgbClr val="2B2B2B"/>
                </a:solidFill>
                <a:latin typeface="Trebuchet MS"/>
                <a:ea typeface="Trebuchet MS"/>
                <a:cs typeface="Trebuchet MS"/>
              </a:rPr>
              <a:t> to produce bio-synthetic ingredients with minimal environmental impact.</a:t>
            </a:r>
          </a:p>
          <a:p>
            <a:pPr>
              <a:spcBef>
                <a:spcPct val="43750"/>
              </a:spcBef>
              <a:spcAft>
                <a:spcPct val="43750"/>
              </a:spcAft>
            </a:pPr>
            <a:r>
              <a:rPr sz="1200">
                <a:solidFill>
                  <a:srgbClr val="2B2B2B"/>
                </a:solidFill>
                <a:latin typeface="Trebuchet MS"/>
                <a:ea typeface="Trebuchet MS"/>
                <a:cs typeface="Trebuchet MS"/>
              </a:rPr>
              <a:t>Brands will also invest in </a:t>
            </a:r>
            <a:r>
              <a:rPr sz="1200" b="1">
                <a:solidFill>
                  <a:srgbClr val="2B2B2B"/>
                </a:solidFill>
                <a:latin typeface="Trebuchet MS"/>
                <a:ea typeface="Trebuchet MS"/>
                <a:cs typeface="Trebuchet MS"/>
              </a:rPr>
              <a:t>closed-loop recycling systems</a:t>
            </a:r>
            <a:r>
              <a:rPr sz="1200">
                <a:solidFill>
                  <a:srgbClr val="2B2B2B"/>
                </a:solidFill>
                <a:latin typeface="Trebuchet MS"/>
                <a:ea typeface="Trebuchet MS"/>
                <a:cs typeface="Trebuchet MS"/>
              </a:rPr>
              <a:t> and </a:t>
            </a:r>
            <a:r>
              <a:rPr sz="1200" b="1">
                <a:solidFill>
                  <a:srgbClr val="2B2B2B"/>
                </a:solidFill>
                <a:latin typeface="Trebuchet MS"/>
                <a:ea typeface="Trebuchet MS"/>
                <a:cs typeface="Trebuchet MS"/>
              </a:rPr>
              <a:t>advanced filtration </a:t>
            </a:r>
            <a:r>
              <a:rPr sz="1200">
                <a:solidFill>
                  <a:srgbClr val="2B2B2B"/>
                </a:solidFill>
                <a:latin typeface="Trebuchet MS"/>
                <a:ea typeface="Trebuchet MS"/>
                <a:cs typeface="Trebuchet MS"/>
              </a:rPr>
              <a:t>to capture microplastics, aligning their entire operations with sustainable practices. Companies like FERMENSTATION, which turns unused resources into bioethanol, will inspire a new standard in circular economies, creating a future in which every aspect of beauty production, from sourcing to disposal, supports a healthier planet.</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ea typeface="Trebuchet MS"/>
                <a:cs typeface="Trebuchet MS"/>
              </a:rPr>
              <a:t>Ahres </a:t>
            </a:r>
            <a:r>
              <a:rPr sz="1000">
                <a:solidFill>
                  <a:srgbClr val="2B2B2B"/>
                </a:solidFill>
                <a:latin typeface="Trebuchet MS"/>
                <a:ea typeface="Trebuchet MS"/>
                <a:cs typeface="Trebuchet MS"/>
                <a:hlinkClick r:id="rId4"/>
              </a:rPr>
              <a:t>Sound Skin Perfume</a:t>
            </a:r>
            <a:r>
              <a:rPr sz="1000">
                <a:solidFill>
                  <a:srgbClr val="2B2B2B"/>
                </a:solidFill>
                <a:latin typeface="Trebuchet MS"/>
                <a:ea typeface="Trebuchet MS"/>
                <a:cs typeface="Trebuchet MS"/>
              </a:rPr>
              <a:t> is formulated with FERMENSTATION's bioethanol</a:t>
            </a:r>
          </a:p>
        </p:txBody>
      </p:sp>
      <p:sp>
        <p:nvSpPr>
          <p:cNvPr id="5"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Groundbreaking sustainability initiatives will harmonise with the Earth's natural systems</a:t>
            </a:r>
          </a:p>
        </p:txBody>
      </p:sp>
      <p:pic>
        <p:nvPicPr>
          <p:cNvPr id="8" name="New picture" descr="callout_image"/>
          <p:cNvPicPr>
            <a:picLocks noChangeAspect="1"/>
          </p:cNvPicPr>
          <p:nvPr/>
        </p:nvPicPr>
        <p:blipFill>
          <a:blip r:embed="rId6"/>
          <a:stretch>
            <a:fillRect/>
          </a:stretch>
        </p:blipFill>
        <p:spPr>
          <a:xfrm>
            <a:off x="6146800" y="1143000"/>
            <a:ext cx="2590800" cy="2590800"/>
          </a:xfrm>
          <a:prstGeom prst="rect">
            <a:avLst/>
          </a:prstGeom>
        </p:spPr>
      </p:pic>
    </p:spTree>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 will happen in the future…</a:t>
            </a:r>
          </a:p>
        </p:txBody>
      </p:sp>
    </p:spTree>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4"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5"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day in the life…</a:t>
            </a:r>
          </a:p>
        </p:txBody>
      </p:sp>
      <p:pic>
        <p:nvPicPr>
          <p:cNvPr id="7" name="New picture" descr="infographic"/>
          <p:cNvPicPr>
            <a:picLocks noChangeAspect="1"/>
          </p:cNvPicPr>
          <p:nvPr/>
        </p:nvPicPr>
        <p:blipFill>
          <a:blip r:embed="rId4"/>
          <a:stretch>
            <a:fillRect/>
          </a:stretch>
        </p:blipFill>
        <p:spPr>
          <a:xfrm>
            <a:off x="546100" y="1104900"/>
            <a:ext cx="7937500" cy="3200400"/>
          </a:xfrm>
          <a:prstGeom prst="rect">
            <a:avLst/>
          </a:prstGeom>
        </p:spPr>
      </p:pic>
    </p:spTree>
  </p:cSld>
  <p:clrMapOvr>
    <a:masterClrMapping/>
  </p:clrMapOvr>
  <p:transition/>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As dawn breaks in the not-so-distant future, Sarah wakes up to the gentle hum of her eco-friendly smart home. She begins her day with a rejuvenating skincare routine, using products </a:t>
            </a:r>
            <a:r>
              <a:rPr sz="1200" b="1">
                <a:solidFill>
                  <a:prstClr val="white"/>
                </a:solidFill>
                <a:latin typeface="Trebuchet MS"/>
                <a:ea typeface="Trebuchet MS"/>
                <a:cs typeface="Trebuchet MS"/>
              </a:rPr>
              <a:t>harvested from regenerative farms</a:t>
            </a:r>
            <a:r>
              <a:rPr sz="1200">
                <a:solidFill>
                  <a:prstClr val="white"/>
                </a:solidFill>
                <a:latin typeface="Trebuchet MS"/>
                <a:ea typeface="Trebuchet MS"/>
                <a:cs typeface="Trebuchet MS"/>
              </a:rPr>
              <a:t>.</a:t>
            </a:r>
          </a:p>
          <a:p>
            <a:pPr>
              <a:spcBef>
                <a:spcPct val="43750"/>
              </a:spcBef>
              <a:spcAft>
                <a:spcPct val="43750"/>
              </a:spcAft>
            </a:pPr>
            <a:r>
              <a:rPr sz="1200">
                <a:solidFill>
                  <a:prstClr val="white"/>
                </a:solidFill>
                <a:latin typeface="Trebuchet MS"/>
                <a:ea typeface="Trebuchet MS"/>
                <a:cs typeface="Trebuchet MS"/>
              </a:rPr>
              <a:t>Her facial serum, </a:t>
            </a:r>
            <a:r>
              <a:rPr sz="1200" b="1">
                <a:solidFill>
                  <a:prstClr val="white"/>
                </a:solidFill>
                <a:latin typeface="Trebuchet MS"/>
                <a:ea typeface="Trebuchet MS"/>
                <a:cs typeface="Trebuchet MS"/>
              </a:rPr>
              <a:t>enriched with glycoproteins sourced sustainably from lobsters</a:t>
            </a:r>
            <a:r>
              <a:rPr sz="1200">
                <a:solidFill>
                  <a:prstClr val="white"/>
                </a:solidFill>
                <a:latin typeface="Trebuchet MS"/>
                <a:ea typeface="Trebuchet MS"/>
                <a:cs typeface="Trebuchet MS"/>
              </a:rPr>
              <a:t>, glides effortlessly over her skin, providing a marine-infused boost that also supports ocean conservation.</a:t>
            </a:r>
          </a:p>
          <a:p>
            <a:pPr>
              <a:spcBef>
                <a:spcPct val="43750"/>
              </a:spcBef>
              <a:spcAft>
                <a:spcPct val="43750"/>
              </a:spcAft>
            </a:pPr>
            <a:r>
              <a:rPr sz="1200">
                <a:solidFill>
                  <a:prstClr val="white"/>
                </a:solidFill>
                <a:latin typeface="Trebuchet MS"/>
                <a:ea typeface="Trebuchet MS"/>
                <a:cs typeface="Trebuchet MS"/>
              </a:rPr>
              <a:t>After breakfast, Sarah heads to work, her beauty bag filled with </a:t>
            </a:r>
            <a:r>
              <a:rPr sz="1200" b="1">
                <a:solidFill>
                  <a:prstClr val="white"/>
                </a:solidFill>
                <a:latin typeface="Trebuchet MS"/>
                <a:ea typeface="Trebuchet MS"/>
                <a:cs typeface="Trebuchet MS"/>
              </a:rPr>
              <a:t>climate-adaptive products</a:t>
            </a:r>
            <a:r>
              <a:rPr sz="1200">
                <a:solidFill>
                  <a:prstClr val="white"/>
                </a:solidFill>
                <a:latin typeface="Trebuchet MS"/>
                <a:ea typeface="Trebuchet MS"/>
                <a:cs typeface="Trebuchet MS"/>
              </a:rPr>
              <a:t>. Her moisturiser automatically adjusts its formula to </a:t>
            </a:r>
            <a:r>
              <a:rPr sz="1200" b="1">
                <a:solidFill>
                  <a:prstClr val="white"/>
                </a:solidFill>
                <a:latin typeface="Trebuchet MS"/>
                <a:ea typeface="Trebuchet MS"/>
                <a:cs typeface="Trebuchet MS"/>
              </a:rPr>
              <a:t>protect against the day's weather forecast </a:t>
            </a:r>
            <a:r>
              <a:rPr sz="1200">
                <a:solidFill>
                  <a:prstClr val="white"/>
                </a:solidFill>
                <a:latin typeface="Trebuchet MS"/>
                <a:ea typeface="Trebuchet MS"/>
                <a:cs typeface="Trebuchet MS"/>
              </a:rPr>
              <a:t>– balmy with a chance of UV spikes. Meanwhile, her deodorant </a:t>
            </a:r>
            <a:r>
              <a:rPr sz="1200" b="1">
                <a:solidFill>
                  <a:prstClr val="white"/>
                </a:solidFill>
                <a:latin typeface="Trebuchet MS"/>
                <a:ea typeface="Trebuchet MS"/>
                <a:cs typeface="Trebuchet MS"/>
              </a:rPr>
              <a:t>responds intuitively to her body temperature</a:t>
            </a:r>
            <a:r>
              <a:rPr sz="1200">
                <a:solidFill>
                  <a:prstClr val="white"/>
                </a:solidFill>
                <a:latin typeface="Trebuchet MS"/>
                <a:ea typeface="Trebuchet MS"/>
                <a:cs typeface="Trebuchet MS"/>
              </a:rPr>
              <a:t>, releasing odour-neutralising molecules when she needs them most.</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A day in the life…</a:t>
            </a:r>
          </a:p>
        </p:txBody>
      </p:sp>
      <p:pic>
        <p:nvPicPr>
          <p:cNvPr id="8" name="New picture" descr="callout_image"/>
          <p:cNvPicPr>
            <a:picLocks noChangeAspect="1"/>
          </p:cNvPicPr>
          <p:nvPr/>
        </p:nvPicPr>
        <p:blipFill>
          <a:blip r:embed="rId4"/>
          <a:stretch>
            <a:fillRect/>
          </a:stretch>
        </p:blipFill>
        <p:spPr>
          <a:xfrm>
            <a:off x="342900" y="1143000"/>
            <a:ext cx="2590800" cy="2590800"/>
          </a:xfrm>
          <a:prstGeom prst="rect">
            <a:avLst/>
          </a:prstGeom>
        </p:spPr>
      </p:pic>
    </p:spTree>
  </p:cSld>
  <p:clrMapOvr>
    <a:masterClrMapping/>
  </p:clrMapOvr>
  <p:transition/>
  <p:timing/>
</p:sld>
</file>

<file path=ppt/slides/slide4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During lunch, Sarah visits a personalised-beauty kiosk powered by AI and precision fermentation. Here, products are crafted on demand using </a:t>
            </a:r>
            <a:r>
              <a:rPr sz="1200" b="1">
                <a:solidFill>
                  <a:prstClr val="white"/>
                </a:solidFill>
                <a:latin typeface="Trebuchet MS"/>
                <a:ea typeface="Trebuchet MS"/>
                <a:cs typeface="Trebuchet MS"/>
              </a:rPr>
              <a:t>bio-synthetic ingredients derived from sustainable sources</a:t>
            </a:r>
            <a:r>
              <a:rPr sz="1200">
                <a:solidFill>
                  <a:prstClr val="white"/>
                </a:solidFill>
                <a:latin typeface="Trebuchet MS"/>
                <a:ea typeface="Trebuchet MS"/>
                <a:cs typeface="Trebuchet MS"/>
              </a:rPr>
              <a:t> – ensuring every product she uses is carbon negative and tailored specifically for her skin's needs.</a:t>
            </a:r>
          </a:p>
          <a:p>
            <a:pPr>
              <a:spcBef>
                <a:spcPct val="43750"/>
              </a:spcBef>
              <a:spcAft>
                <a:spcPct val="43750"/>
              </a:spcAft>
            </a:pPr>
            <a:r>
              <a:rPr sz="1200">
                <a:solidFill>
                  <a:prstClr val="white"/>
                </a:solidFill>
                <a:latin typeface="Trebuchet MS"/>
                <a:ea typeface="Trebuchet MS"/>
                <a:cs typeface="Trebuchet MS"/>
              </a:rPr>
              <a:t>As the day winds down, Sarah takes a moment to appreciate the </a:t>
            </a:r>
            <a:r>
              <a:rPr sz="1200" b="1">
                <a:solidFill>
                  <a:prstClr val="white"/>
                </a:solidFill>
                <a:latin typeface="Trebuchet MS"/>
                <a:ea typeface="Trebuchet MS"/>
                <a:cs typeface="Trebuchet MS"/>
              </a:rPr>
              <a:t>closed-loop recycling system</a:t>
            </a:r>
            <a:r>
              <a:rPr sz="1200">
                <a:solidFill>
                  <a:prstClr val="white"/>
                </a:solidFill>
                <a:latin typeface="Trebuchet MS"/>
                <a:ea typeface="Trebuchet MS"/>
                <a:cs typeface="Trebuchet MS"/>
              </a:rPr>
              <a:t> of her beauty products; for example, her shampoo bottles, made from biodegradable polymers, are designed to break down into harmless substances after disposal.</a:t>
            </a:r>
          </a:p>
          <a:p>
            <a:pPr>
              <a:spcBef>
                <a:spcPct val="43750"/>
              </a:spcBef>
              <a:spcAft>
                <a:spcPct val="43750"/>
              </a:spcAft>
            </a:pPr>
            <a:r>
              <a:rPr sz="1200">
                <a:solidFill>
                  <a:prstClr val="white"/>
                </a:solidFill>
                <a:latin typeface="Trebuchet MS"/>
                <a:ea typeface="Trebuchet MS"/>
                <a:cs typeface="Trebuchet MS"/>
              </a:rPr>
              <a:t>In Sarah's world, the </a:t>
            </a:r>
            <a:r>
              <a:rPr sz="1200" i="1">
                <a:solidFill>
                  <a:prstClr val="white"/>
                </a:solidFill>
                <a:latin typeface="Trebuchet MS"/>
                <a:ea typeface="Trebuchet MS"/>
                <a:cs typeface="Trebuchet MS"/>
              </a:rPr>
              <a:t>Turning The Tide</a:t>
            </a:r>
            <a:r>
              <a:rPr sz="1200">
                <a:solidFill>
                  <a:prstClr val="white"/>
                </a:solidFill>
                <a:latin typeface="Trebuchet MS"/>
                <a:ea typeface="Trebuchet MS"/>
                <a:cs typeface="Trebuchet MS"/>
              </a:rPr>
              <a:t> Trend seamlessly integrates into her daily life, transforming the beauty industry into a beacon of innovation and environmental stewardship.</a:t>
            </a:r>
          </a:p>
          <a:p>
            <a:pPr>
              <a:spcBef>
                <a:spcPct val="43750"/>
              </a:spcBef>
              <a:spcAft>
                <a:spcPct val="43750"/>
              </a:spcAft>
            </a:pPr>
            <a:r>
              <a:rPr sz="1200">
                <a:solidFill>
                  <a:prstClr val="white"/>
                </a:solidFill>
                <a:latin typeface="Trebuchet MS"/>
                <a:ea typeface="Trebuchet MS"/>
                <a:cs typeface="Trebuchet MS"/>
              </a:rPr>
              <a:t>Every product choice she makes not only enhances her beauty routine but also contributes to a healthier planet, </a:t>
            </a:r>
            <a:r>
              <a:rPr sz="1200" b="1">
                <a:solidFill>
                  <a:prstClr val="white"/>
                </a:solidFill>
                <a:latin typeface="Trebuchet MS"/>
                <a:ea typeface="Trebuchet MS"/>
                <a:cs typeface="Trebuchet MS"/>
              </a:rPr>
              <a:t>harmonising modern living with nature's rhythms</a:t>
            </a:r>
            <a:r>
              <a:rPr sz="1200">
                <a:solidFill>
                  <a:prstClr val="white"/>
                </a:solidFill>
                <a:latin typeface="Trebuchet MS"/>
                <a:ea typeface="Trebuchet MS"/>
                <a:cs typeface="Trebuchet MS"/>
              </a:rPr>
              <a:t>.</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A day in the life…</a:t>
            </a:r>
          </a:p>
        </p:txBody>
      </p:sp>
      <p:pic>
        <p:nvPicPr>
          <p:cNvPr id="8" name="New picture" descr="callout_image"/>
          <p:cNvPicPr>
            <a:picLocks noChangeAspect="1"/>
          </p:cNvPicPr>
          <p:nvPr/>
        </p:nvPicPr>
        <p:blipFill>
          <a:blip r:embed="rId4"/>
          <a:stretch>
            <a:fillRect/>
          </a:stretch>
        </p:blipFill>
        <p:spPr>
          <a:xfrm>
            <a:off x="6146800" y="1143000"/>
            <a:ext cx="2590800" cy="2590800"/>
          </a:xfrm>
          <a:prstGeom prst="rect">
            <a:avLst/>
          </a:prstGeom>
        </p:spPr>
      </p:pic>
    </p:spTree>
  </p:cSld>
  <p:clrMapOvr>
    <a:masterClrMapping/>
  </p:clrMapOvr>
  <p:transition/>
  <p:timing/>
</p:sld>
</file>

<file path=ppt/slides/slide4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2" name="section_title" descr="section_title"/>
          <p:cNvSpPr>
            <a:spLocks noGrp="1"/>
          </p:cNvSpPr>
          <p:nvPr>
            <p:ph type="title"/>
          </p:nvPr>
        </p:nvSpPr>
        <p:spPr/>
        <p:txBody>
          <a:bodyPr lIns="46800" tIns="46800" rIns="46800" bIns="46800">
            <a:normAutofit/>
          </a:bodyPr>
          <a:lstStyle>
            <a:lvl1pPr eaLnBrk="1" hangingPunct="1">
              <a:defRPr sz="2200" cap="all" baseline="0">
                <a:solidFill>
                  <a:schemeClr val="bg1"/>
                </a:solidFill>
                <a:latin typeface="Trebuchet MS"/>
                <a:cs typeface="Trebuchet MS"/>
              </a:defRPr>
            </a:lvl1pPr>
          </a:lstStyle>
          <a:p>
            <a:r>
              <a:rPr sz="1600" b="1">
                <a:latin typeface="Trebuchet MS"/>
                <a:ea typeface="Trebuchet MS"/>
                <a:cs typeface="Trebuchet MS"/>
              </a:rPr>
              <a:t>THINK SLOW, MOVE FAST</a:t>
            </a: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'slow living' trend is urging a return to simple, authentic beauty products with minimal ingredients as consumers grow sceptical of overhyped products and complex routines.</a:t>
            </a:r>
          </a:p>
          <a:p>
            <a:pPr>
              <a:spcBef>
                <a:spcPct val="43750"/>
              </a:spcBef>
              <a:spcAft>
                <a:spcPct val="43750"/>
              </a:spcAft>
            </a:pPr>
            <a:r>
              <a:rPr sz="1200">
                <a:solidFill>
                  <a:srgbClr val="2B2B2B"/>
                </a:solidFill>
                <a:latin typeface="Trebuchet MS"/>
                <a:ea typeface="Trebuchet MS"/>
                <a:cs typeface="Trebuchet MS"/>
              </a:rPr>
              <a:t>This shift nudges brands to craft straightforward, effective offerings that resonate personally and evoke wellbeing through sensorial experiences, nostalgic scents or joyful packaging.</a:t>
            </a:r>
          </a:p>
          <a:p>
            <a:pPr>
              <a:spcBef>
                <a:spcPct val="43750"/>
              </a:spcBef>
              <a:spcAft>
                <a:spcPct val="43750"/>
              </a:spcAft>
            </a:pPr>
            <a:r>
              <a:rPr sz="1200">
                <a:solidFill>
                  <a:srgbClr val="2B2B2B"/>
                </a:solidFill>
                <a:latin typeface="Trebuchet MS"/>
                <a:ea typeface="Trebuchet MS"/>
                <a:cs typeface="Trebuchet MS"/>
              </a:rPr>
              <a:t>Amid low perceptions of innovation, aligning with slow living can lead to meaningful change. Instead of rapid, shallow releases, brands have a chance to innovate in harmony with slow living values, emphasising sustainability and authenticity.</a:t>
            </a:r>
          </a:p>
          <a:p>
            <a:pPr>
              <a:spcBef>
                <a:spcPct val="43750"/>
              </a:spcBef>
              <a:spcAft>
                <a:spcPct val="43750"/>
              </a:spcAft>
            </a:pPr>
            <a:r>
              <a:rPr sz="1200">
                <a:solidFill>
                  <a:srgbClr val="2B2B2B"/>
                </a:solidFill>
                <a:latin typeface="Trebuchet MS"/>
                <a:ea typeface="Trebuchet MS"/>
                <a:cs typeface="Trebuchet MS"/>
              </a:rPr>
              <a:t>This era challenges the beauty industry to rethink approaches, focusing on thoughtful engagement and individual wellbeing, alongside planetary health. As consumers reassess values, brands can lead with innovation that truly matters.</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Move towards mindfulness and intentionality</a:t>
            </a:r>
          </a:p>
        </p:txBody>
      </p:sp>
      <p:pic>
        <p:nvPicPr>
          <p:cNvPr id="8" name="New picture" descr="callout_image"/>
          <p:cNvPicPr>
            <a:picLocks noChangeAspect="1"/>
          </p:cNvPicPr>
          <p:nvPr/>
        </p:nvPicPr>
        <p:blipFill>
          <a:blip r:embed="rId4"/>
          <a:stretch>
            <a:fillRect/>
          </a:stretch>
        </p:blipFill>
        <p:spPr>
          <a:xfrm>
            <a:off x="342900" y="1143000"/>
            <a:ext cx="2590800" cy="2590800"/>
          </a:xfrm>
          <a:prstGeom prst="rect">
            <a:avLst/>
          </a:prstGeom>
        </p:spPr>
      </p:pic>
    </p:spTree>
  </p:cSld>
  <p:clrMapOvr>
    <a:masterClrMapping/>
  </p:clrMapOvr>
  <p:transition/>
  <p:timing/>
</p:sld>
</file>

<file path=ppt/slides/slide4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What's now?</a:t>
            </a: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Adults prioritise mental health and nostalgia in their wellbeing, while also valuing thoughtful decision making when purchasing products.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power of the mind</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89%</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Canadian adults* agree that </a:t>
            </a:r>
            <a:r>
              <a:rPr sz="1100">
                <a:solidFill>
                  <a:prstClr val="white"/>
                </a:solidFill>
                <a:latin typeface="Trebuchet MS"/>
                <a:ea typeface="Trebuchet MS"/>
                <a:cs typeface="Trebuchet MS"/>
                <a:hlinkClick r:id="rId3"/>
              </a:rPr>
              <a:t>maintaining good mental health is key</a:t>
            </a:r>
            <a:r>
              <a:rPr sz="1100">
                <a:solidFill>
                  <a:prstClr val="white"/>
                </a:solidFill>
                <a:latin typeface="Trebuchet MS"/>
                <a:ea typeface="Trebuchet MS"/>
                <a:cs typeface="Trebuchet MS"/>
              </a:rPr>
              <a:t> to overall wellbeing</a:t>
            </a:r>
          </a:p>
        </p:txBody>
      </p:sp>
      <p:sp>
        <p:nvSpPr>
          <p:cNvPr id="6" name="stat_title2" descr="stat_title2"/>
          <p:cNvSpPr>
            <a:spLocks noGrp="1"/>
          </p:cNvSpPr>
          <p:nvPr>
            <p:ph type="body" sz="quarter" idx="16"/>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nostalgia comfort</a:t>
            </a:r>
          </a:p>
        </p:txBody>
      </p:sp>
      <p:sp>
        <p:nvSpPr>
          <p:cNvPr id="7" name="stat2" descr="stat2"/>
          <p:cNvSpPr>
            <a:spLocks noGrp="1"/>
          </p:cNvSpPr>
          <p:nvPr>
            <p:ph type="body" sz="quarter" idx="17"/>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65%</a:t>
            </a:r>
          </a:p>
        </p:txBody>
      </p:sp>
      <p:sp>
        <p:nvSpPr>
          <p:cNvPr id="8" name="stat_follow_on2" descr="stat_follow_on2"/>
          <p:cNvSpPr>
            <a:spLocks noGrp="1"/>
          </p:cNvSpPr>
          <p:nvPr>
            <p:ph type="body" sz="quarter" idx="18"/>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Australian adults* </a:t>
            </a:r>
            <a:r>
              <a:rPr sz="1100">
                <a:solidFill>
                  <a:prstClr val="white"/>
                </a:solidFill>
                <a:latin typeface="Trebuchet MS"/>
                <a:ea typeface="Trebuchet MS"/>
                <a:cs typeface="Trebuchet MS"/>
                <a:hlinkClick r:id="rId4"/>
              </a:rPr>
              <a:t>enjoy products that remind them</a:t>
            </a:r>
            <a:r>
              <a:rPr sz="1100">
                <a:solidFill>
                  <a:prstClr val="white"/>
                </a:solidFill>
                <a:latin typeface="Trebuchet MS"/>
                <a:ea typeface="Trebuchet MS"/>
                <a:cs typeface="Trebuchet MS"/>
              </a:rPr>
              <a:t> of the past</a:t>
            </a:r>
          </a:p>
        </p:txBody>
      </p:sp>
      <p:sp>
        <p:nvSpPr>
          <p:cNvPr id="9" name="stat_title3" descr="stat_title3"/>
          <p:cNvSpPr>
            <a:spLocks noGrp="1"/>
          </p:cNvSpPr>
          <p:nvPr>
            <p:ph type="body" sz="quarter" idx="19"/>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value mindfulness</a:t>
            </a:r>
          </a:p>
        </p:txBody>
      </p:sp>
      <p:sp>
        <p:nvSpPr>
          <p:cNvPr id="10" name="stat3" descr="stat3"/>
          <p:cNvSpPr>
            <a:spLocks noGrp="1"/>
          </p:cNvSpPr>
          <p:nvPr>
            <p:ph type="body" sz="quarter" idx="20"/>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74%</a:t>
            </a:r>
          </a:p>
        </p:txBody>
      </p:sp>
      <p:sp>
        <p:nvSpPr>
          <p:cNvPr id="11" name="stat_follow_on3" descr="stat_follow_on3"/>
          <p:cNvSpPr>
            <a:spLocks noGrp="1"/>
          </p:cNvSpPr>
          <p:nvPr>
            <p:ph type="body" sz="quarter" idx="21"/>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French adults* think it's worth </a:t>
            </a:r>
            <a:r>
              <a:rPr sz="1100">
                <a:solidFill>
                  <a:prstClr val="white"/>
                </a:solidFill>
                <a:latin typeface="Trebuchet MS"/>
                <a:ea typeface="Trebuchet MS"/>
                <a:cs typeface="Trebuchet MS"/>
                <a:hlinkClick r:id="rId5"/>
              </a:rPr>
              <a:t>taking the time to compare products</a:t>
            </a:r>
            <a:r>
              <a:rPr sz="1100">
                <a:solidFill>
                  <a:prstClr val="white"/>
                </a:solidFill>
                <a:latin typeface="Trebuchet MS"/>
                <a:ea typeface="Trebuchet MS"/>
                <a:cs typeface="Trebuchet MS"/>
              </a:rPr>
              <a:t> to find the best deal</a:t>
            </a:r>
          </a:p>
        </p:txBody>
      </p:sp>
      <p:sp>
        <p:nvSpPr>
          <p:cNvPr id="12" name="go_to_button" descr="go_to_button">
            <a:hlinkClick r:id="rId6"/>
          </p:cNvPr>
          <p:cNvSpPr>
            <a:spLocks noGrp="1"/>
          </p:cNvSpPr>
          <p:nvPr>
            <p:ph type="body" sz="quarter" idx="24"/>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13"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prstClr val="white"/>
                </a:solidFill>
                <a:latin typeface="Trebuchet MS"/>
              </a:rPr>
              <a:t>Base: </a:t>
            </a:r>
            <a:r>
              <a:rPr sz="800">
                <a:solidFill>
                  <a:prstClr val="white"/>
                </a:solidFill>
                <a:latin typeface="Trebuchet MS"/>
                <a:ea typeface="Trebuchet MS"/>
                <a:cs typeface="Trebuchet MS"/>
              </a:rPr>
              <a:t>Canada, Australia: 1,000 internet users aged 18+ in each market; France: 1,000 internet users aged 16+</a:t>
            </a:r>
          </a:p>
          <a:p>
            <a:pPr>
              <a:spcBef>
                <a:spcPct val="43750"/>
              </a:spcBef>
              <a:spcAft>
                <a:spcPct val="43750"/>
              </a:spcAft>
            </a:pPr>
            <a:r>
              <a:rPr sz="800" b="1">
                <a:solidFill>
                  <a:prstClr val="white"/>
                </a:solidFill>
                <a:latin typeface="Trebuchet MS"/>
              </a:rPr>
              <a:t>Source: </a:t>
            </a:r>
            <a:r>
              <a:rPr sz="800">
                <a:solidFill>
                  <a:prstClr val="white"/>
                </a:solidFill>
                <a:latin typeface="Trebuchet MS"/>
              </a:rPr>
              <a:t>Kantar Profiles/Mintel, March 2024</a:t>
            </a:r>
          </a:p>
        </p:txBody>
      </p:sp>
      <p:sp>
        <p:nvSpPr>
          <p:cNvPr id="14"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Mental wellness and nostalgia are at the heart of savvy consumer choices</a:t>
            </a:r>
          </a:p>
        </p:txBody>
      </p:sp>
    </p:spTree>
  </p:cSld>
  <p:clrMapOvr>
    <a:masterClrMapping/>
  </p:clrMapOvr>
  <p:transition/>
  <p:timing/>
</p:sld>
</file>

<file path=ppt/slides/slide5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As the beauty industry navigates a period of slowed innovation, brands have a unique opportunity to align with the </a:t>
            </a:r>
            <a:r>
              <a:rPr sz="1200" i="1">
                <a:solidFill>
                  <a:srgbClr val="2B2B2B"/>
                </a:solidFill>
                <a:latin typeface="Trebuchet MS"/>
                <a:ea typeface="Trebuchet MS"/>
                <a:cs typeface="Trebuchet MS"/>
              </a:rPr>
              <a:t>Think Slow, Move Fast</a:t>
            </a:r>
            <a:r>
              <a:rPr sz="1200">
                <a:solidFill>
                  <a:srgbClr val="2B2B2B"/>
                </a:solidFill>
                <a:latin typeface="Trebuchet MS"/>
                <a:ea typeface="Trebuchet MS"/>
                <a:cs typeface="Trebuchet MS"/>
              </a:rPr>
              <a:t> Trend and meet evolving consumer expectations.</a:t>
            </a:r>
          </a:p>
          <a:p>
            <a:pPr>
              <a:spcBef>
                <a:spcPct val="43750"/>
              </a:spcBef>
              <a:spcAft>
                <a:spcPct val="43750"/>
              </a:spcAft>
            </a:pPr>
            <a:r>
              <a:rPr sz="1200">
                <a:solidFill>
                  <a:srgbClr val="2B2B2B"/>
                </a:solidFill>
                <a:latin typeface="Trebuchet MS"/>
                <a:ea typeface="Trebuchet MS"/>
                <a:cs typeface="Trebuchet MS"/>
              </a:rPr>
              <a:t>To seize this opportunity, beauty brands should prioritise transparency and ingredient safety, crafting products that are </a:t>
            </a:r>
            <a:r>
              <a:rPr sz="1200" b="1">
                <a:solidFill>
                  <a:srgbClr val="2B2B2B"/>
                </a:solidFill>
                <a:latin typeface="Trebuchet MS"/>
                <a:ea typeface="Trebuchet MS"/>
                <a:cs typeface="Trebuchet MS"/>
              </a:rPr>
              <a:t>not only effective but also </a:t>
            </a:r>
            <a:r>
              <a:rPr sz="1200" b="1">
                <a:solidFill>
                  <a:srgbClr val="2B2B2B"/>
                </a:solidFill>
                <a:latin typeface="Trebuchet MS"/>
                <a:ea typeface="Trebuchet MS"/>
                <a:cs typeface="Trebuchet MS"/>
                <a:hlinkClick r:id="rId3"/>
              </a:rPr>
              <a:t>simple and straightforward</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By focusing on reformulations and range extensions that highlight natural ingredients and clear benefits, brands can resonate with consumers who are increasingly mindful about their purchases. This approach not only builds trust but also positions the brand as a thoughtful leader in a crowded market, catering to consumers who appreciate </a:t>
            </a:r>
            <a:r>
              <a:rPr sz="1200" b="1">
                <a:solidFill>
                  <a:srgbClr val="2B2B2B"/>
                </a:solidFill>
                <a:latin typeface="Trebuchet MS"/>
                <a:ea typeface="Trebuchet MS"/>
                <a:cs typeface="Trebuchet MS"/>
                <a:hlinkClick r:id="rId4"/>
              </a:rPr>
              <a:t>quality over quantity</a:t>
            </a:r>
            <a:r>
              <a:rPr sz="1200">
                <a:solidFill>
                  <a:srgbClr val="2B2B2B"/>
                </a:solidFill>
                <a:latin typeface="Trebuchet MS"/>
                <a:ea typeface="Trebuchet MS"/>
                <a:cs typeface="Trebuchet MS"/>
              </a:rPr>
              <a:t>.</a:t>
            </a:r>
          </a:p>
        </p:txBody>
      </p:sp>
      <p:sp>
        <p:nvSpPr>
          <p:cNvPr id="3" name="media_caption" descr="media_caption"/>
          <p:cNvSpPr>
            <a:spLocks noGrp="1"/>
          </p:cNvSpPr>
          <p:nvPr>
            <p:ph type="body" sz="quarter" idx="14"/>
          </p:nvPr>
        </p:nvSpPr>
        <p:spPr/>
        <p:txBody>
          <a:bodyPr lIns="0" rIns="0">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5"/>
              </a:rPr>
              <a:t>The Ordinary Niacinamide 10% + Zinc 1%</a:t>
            </a:r>
            <a:r>
              <a:rPr sz="1000">
                <a:solidFill>
                  <a:srgbClr val="2B2B2B"/>
                </a:solidFill>
                <a:latin typeface="Trebuchet MS"/>
              </a:rPr>
              <a:t> emphasises ingredient safety and transparency</a:t>
            </a:r>
          </a:p>
        </p:txBody>
      </p:sp>
      <p:sp>
        <p:nvSpPr>
          <p:cNvPr id="5" name="go_to_button" descr="go_to_button">
            <a:hlinkClick r:id="rId6"/>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Brands can thrive by embracing simplicity</a:t>
            </a:r>
          </a:p>
        </p:txBody>
      </p:sp>
      <p:pic>
        <p:nvPicPr>
          <p:cNvPr id="8" name="New picture" descr="callout_image"/>
          <p:cNvPicPr>
            <a:picLocks noChangeAspect="1"/>
          </p:cNvPicPr>
          <p:nvPr/>
        </p:nvPicPr>
        <p:blipFill>
          <a:blip r:embed="rId7"/>
          <a:stretch>
            <a:fillRect/>
          </a:stretch>
        </p:blipFill>
        <p:spPr>
          <a:xfrm>
            <a:off x="6146800" y="1143000"/>
            <a:ext cx="2590800" cy="2590800"/>
          </a:xfrm>
          <a:prstGeom prst="rect">
            <a:avLst/>
          </a:prstGeom>
        </p:spPr>
      </p:pic>
    </p:spTree>
  </p:cSld>
  <p:clrMapOvr>
    <a:masterClrMapping/>
  </p:clrMapOvr>
  <p:transition/>
  <p:timing/>
</p:sld>
</file>

<file path=ppt/slides/slide5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Sephora's Virtual Artist</a:t>
            </a:r>
            <a:r>
              <a:rPr sz="1000">
                <a:solidFill>
                  <a:srgbClr val="2B2B2B"/>
                </a:solidFill>
                <a:latin typeface="Trebuchet MS"/>
              </a:rPr>
              <a:t> can actually emphasise mindfulness and deliberate consumption</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Beauty brands can leverage AI and digital platforms to deepen consumer engagement and offer personalised experiences.</a:t>
            </a:r>
          </a:p>
          <a:p>
            <a:pPr>
              <a:spcBef>
                <a:spcPct val="43750"/>
              </a:spcBef>
              <a:spcAft>
                <a:spcPct val="43750"/>
              </a:spcAft>
            </a:pPr>
            <a:r>
              <a:rPr sz="1200">
                <a:solidFill>
                  <a:srgbClr val="2B2B2B"/>
                </a:solidFill>
                <a:latin typeface="Trebuchet MS"/>
                <a:ea typeface="Trebuchet MS"/>
                <a:cs typeface="Trebuchet MS"/>
              </a:rPr>
              <a:t>By using data-driven insights, brands can tailor their offerings to individual needs, fostering a sense of connection and loyalty. This strategy is particularly effective in encouraging </a:t>
            </a:r>
            <a:r>
              <a:rPr sz="1200" b="1">
                <a:solidFill>
                  <a:srgbClr val="2B2B2B"/>
                </a:solidFill>
                <a:latin typeface="Trebuchet MS"/>
                <a:ea typeface="Trebuchet MS"/>
                <a:cs typeface="Trebuchet MS"/>
              </a:rPr>
              <a:t>deliberate purchasing</a:t>
            </a:r>
            <a:r>
              <a:rPr sz="1200">
                <a:solidFill>
                  <a:srgbClr val="2B2B2B"/>
                </a:solidFill>
                <a:latin typeface="Trebuchet MS"/>
                <a:ea typeface="Trebuchet MS"/>
                <a:cs typeface="Trebuchet MS"/>
              </a:rPr>
              <a:t>, as it aligns with the consumer's desire for products that reflect their personal values and lifestyle choices.</a:t>
            </a:r>
          </a:p>
          <a:p>
            <a:pPr>
              <a:spcBef>
                <a:spcPct val="43750"/>
              </a:spcBef>
              <a:spcAft>
                <a:spcPct val="43750"/>
              </a:spcAft>
            </a:pPr>
            <a:r>
              <a:rPr sz="1200">
                <a:solidFill>
                  <a:srgbClr val="2B2B2B"/>
                </a:solidFill>
                <a:latin typeface="Trebuchet MS"/>
                <a:ea typeface="Trebuchet MS"/>
                <a:cs typeface="Trebuchet MS"/>
              </a:rPr>
              <a:t>By adopting these recommendations, beauty brands can embrace the </a:t>
            </a:r>
            <a:r>
              <a:rPr sz="1200" i="1">
                <a:solidFill>
                  <a:srgbClr val="2B2B2B"/>
                </a:solidFill>
                <a:latin typeface="Trebuchet MS"/>
                <a:ea typeface="Trebuchet MS"/>
                <a:cs typeface="Trebuchet MS"/>
              </a:rPr>
              <a:t>Think Slow, Move Fast</a:t>
            </a:r>
            <a:r>
              <a:rPr sz="1200">
                <a:solidFill>
                  <a:srgbClr val="2B2B2B"/>
                </a:solidFill>
                <a:latin typeface="Trebuchet MS"/>
                <a:ea typeface="Trebuchet MS"/>
                <a:cs typeface="Trebuchet MS"/>
              </a:rPr>
              <a:t> mindset, creating meaningful interactions that satisfy the modern consumer's quest for authenticity and mindful consumption.</a:t>
            </a:r>
          </a:p>
          <a:p>
            <a:pPr>
              <a:spcBef>
                <a:spcPct val="43750"/>
              </a:spcBef>
              <a:spcAft>
                <a:spcPct val="43750"/>
              </a:spcAft>
            </a:pPr>
            <a:r>
              <a:rPr sz="1200">
                <a:solidFill>
                  <a:srgbClr val="2B2B2B"/>
                </a:solidFill>
                <a:latin typeface="Trebuchet MS"/>
                <a:ea typeface="Trebuchet MS"/>
                <a:cs typeface="Trebuchet MS"/>
              </a:rPr>
              <a:t>Sephora's Virtual Artist complements the trend by enabling informed, personalised and sustainable beauty choices through virtual try-ons, aligning technology with mindful consumption.</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Harness AI for personalised and purposeful consumer experiences</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5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 growing emphasis on </a:t>
            </a:r>
            <a:r>
              <a:rPr sz="1200" b="1">
                <a:solidFill>
                  <a:srgbClr val="2B2B2B"/>
                </a:solidFill>
                <a:latin typeface="Trebuchet MS"/>
                <a:ea typeface="Trebuchet MS"/>
                <a:cs typeface="Trebuchet MS"/>
              </a:rPr>
              <a:t>mental health, nostalgia and thoughtful purchasing</a:t>
            </a:r>
            <a:r>
              <a:rPr sz="1200">
                <a:solidFill>
                  <a:srgbClr val="2B2B2B"/>
                </a:solidFill>
                <a:latin typeface="Trebuchet MS"/>
                <a:ea typeface="Trebuchet MS"/>
                <a:cs typeface="Trebuchet MS"/>
              </a:rPr>
              <a:t> is propelling the Trend, encouraging consumers to prioritise quality over quantity.</a:t>
            </a:r>
          </a:p>
          <a:p>
            <a:pPr>
              <a:spcBef>
                <a:spcPct val="43750"/>
              </a:spcBef>
              <a:spcAft>
                <a:spcPct val="43750"/>
              </a:spcAft>
            </a:pPr>
            <a:r>
              <a:rPr sz="1200">
                <a:solidFill>
                  <a:srgbClr val="2B2B2B"/>
                </a:solidFill>
                <a:latin typeface="Trebuchet MS"/>
                <a:ea typeface="Trebuchet MS"/>
                <a:cs typeface="Trebuchet MS"/>
              </a:rPr>
              <a:t>For brands, crafting transparent, value-driven campaigns can do more than just attract consumers. They can simplify the decision-making process, reducing the stress of choosing the right product. By clearly communicating product quality and sustainability, these campaigns help consumers </a:t>
            </a:r>
            <a:r>
              <a:rPr sz="1200" b="1">
                <a:solidFill>
                  <a:srgbClr val="2B2B2B"/>
                </a:solidFill>
                <a:latin typeface="Trebuchet MS"/>
                <a:ea typeface="Trebuchet MS"/>
                <a:cs typeface="Trebuchet MS"/>
              </a:rPr>
              <a:t>make informed choices with confidence</a:t>
            </a:r>
            <a:r>
              <a:rPr sz="1200">
                <a:solidFill>
                  <a:srgbClr val="2B2B2B"/>
                </a:solidFill>
                <a:latin typeface="Trebuchet MS"/>
                <a:ea typeface="Trebuchet MS"/>
                <a:cs typeface="Trebuchet MS"/>
              </a:rPr>
              <a:t>. Aligning with these values fosters deeper connections and enhances loyalty among discerning consumers who seek meaningful, mindful engagement.</a:t>
            </a:r>
          </a:p>
          <a:p>
            <a:pPr>
              <a:spcBef>
                <a:spcPct val="43750"/>
              </a:spcBef>
              <a:spcAft>
                <a:spcPct val="43750"/>
              </a:spcAft>
            </a:pPr>
            <a:r>
              <a:rPr sz="1200">
                <a:solidFill>
                  <a:srgbClr val="2B2B2B"/>
                </a:solidFill>
                <a:latin typeface="Trebuchet MS"/>
                <a:ea typeface="Trebuchet MS"/>
                <a:cs typeface="Trebuchet MS"/>
              </a:rPr>
              <a:t>Lush's Afterlife Bath Bomb focuses on creating a sensory experience with vibrant colours and popping candy, offering a nostalgic and playful bath time – it promotes relaxation and mental wellness through a fun, immersive experience, encouraging a moment for the self.</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The Afterlife Bath Bomb is part of Lush's </a:t>
            </a:r>
            <a:r>
              <a:rPr sz="1000" i="1">
                <a:solidFill>
                  <a:srgbClr val="2B2B2B"/>
                </a:solidFill>
                <a:latin typeface="Trebuchet MS"/>
                <a:hlinkClick r:id="rId3"/>
              </a:rPr>
              <a:t>Beetlejuice Beetlejuice</a:t>
            </a:r>
            <a:r>
              <a:rPr sz="1000">
                <a:solidFill>
                  <a:srgbClr val="2B2B2B"/>
                </a:solidFill>
                <a:latin typeface="Trebuchet MS"/>
                <a:hlinkClick r:id="rId3"/>
              </a:rPr>
              <a:t> collaboration</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Develop products that support mental wellness, such as calming or aromatherapeutic solutions</a:t>
            </a:r>
          </a:p>
        </p:txBody>
      </p:sp>
      <p:pic>
        <p:nvPicPr>
          <p:cNvPr id="8" name="New picture" descr="callout_image"/>
          <p:cNvPicPr>
            <a:picLocks noChangeAspect="1"/>
          </p:cNvPicPr>
          <p:nvPr/>
        </p:nvPicPr>
        <p:blipFill>
          <a:blip r:embed="rId5"/>
          <a:stretch>
            <a:fillRect/>
          </a:stretch>
        </p:blipFill>
        <p:spPr>
          <a:xfrm>
            <a:off x="6146800" y="1143000"/>
            <a:ext cx="2590800" cy="2590800"/>
          </a:xfrm>
          <a:prstGeom prst="rect">
            <a:avLst/>
          </a:prstGeom>
        </p:spPr>
      </p:pic>
    </p:spTree>
  </p:cSld>
  <p:clrMapOvr>
    <a:masterClrMapping/>
  </p:clrMapOvr>
  <p:transition/>
  <p:timing/>
</p:sld>
</file>

<file path=ppt/slides/slide5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There is a growing desire for authenticity, simplicity and a more thoughtful approach to life, echoing the core principles of the </a:t>
            </a:r>
            <a:r>
              <a:rPr sz="1200" i="1">
                <a:solidFill>
                  <a:srgbClr val="2B2B2B"/>
                </a:solidFill>
                <a:latin typeface="Trebuchet MS"/>
                <a:ea typeface="Trebuchet MS"/>
                <a:cs typeface="Trebuchet MS"/>
              </a:rPr>
              <a:t>Think Slow, Move Fast</a:t>
            </a:r>
            <a:r>
              <a:rPr sz="1200">
                <a:solidFill>
                  <a:srgbClr val="2B2B2B"/>
                </a:solidFill>
                <a:latin typeface="Trebuchet MS"/>
                <a:ea typeface="Trebuchet MS"/>
                <a:cs typeface="Trebuchet MS"/>
              </a:rPr>
              <a:t> Trend.</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Trad wives</a:t>
            </a:r>
          </a:p>
          <a:p>
            <a:pPr>
              <a:spcBef>
                <a:spcPct val="0"/>
              </a:spcBef>
              <a:spcAft>
                <a:spcPct val="43750"/>
              </a:spcAft>
            </a:pPr>
            <a:r>
              <a:rPr sz="1000">
                <a:solidFill>
                  <a:srgbClr val="2B2B2B"/>
                </a:solidFill>
                <a:latin typeface="Trebuchet MS"/>
                <a:ea typeface="Trebuchet MS"/>
                <a:cs typeface="Trebuchet MS"/>
              </a:rPr>
              <a:t>'Trad wives' (short for traditional) like Hannah Neeleman and Nara Smith (shown here making </a:t>
            </a:r>
            <a:r>
              <a:rPr sz="1000">
                <a:solidFill>
                  <a:srgbClr val="2B2B2B"/>
                </a:solidFill>
                <a:latin typeface="Trebuchet MS"/>
                <a:ea typeface="Trebuchet MS"/>
                <a:cs typeface="Trebuchet MS"/>
                <a:hlinkClick r:id="rId3"/>
              </a:rPr>
              <a:t>deodorant</a:t>
            </a:r>
            <a:r>
              <a:rPr sz="1000">
                <a:solidFill>
                  <a:srgbClr val="2B2B2B"/>
                </a:solidFill>
                <a:latin typeface="Trebuchet MS"/>
                <a:ea typeface="Trebuchet MS"/>
                <a:cs typeface="Trebuchet MS"/>
              </a:rPr>
              <a:t> with her husband) have amassed significant followings over the past year.</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Lazy health trend</a:t>
            </a:r>
          </a:p>
          <a:p>
            <a:pPr>
              <a:spcBef>
                <a:spcPct val="0"/>
              </a:spcBef>
              <a:spcAft>
                <a:spcPct val="43750"/>
              </a:spcAft>
            </a:pPr>
            <a:r>
              <a:rPr sz="1000">
                <a:solidFill>
                  <a:srgbClr val="2B2B2B"/>
                </a:solidFill>
                <a:latin typeface="Trebuchet MS"/>
                <a:hlinkClick r:id="rId4"/>
              </a:rPr>
              <a:t>China's Gen Z embraces 'lazy health'</a:t>
            </a:r>
            <a:r>
              <a:rPr sz="1000">
                <a:solidFill>
                  <a:srgbClr val="2B2B2B"/>
                </a:solidFill>
                <a:latin typeface="Trebuchet MS"/>
              </a:rPr>
              <a:t> by integrating low-effort wellness practices and community connections into their fast-paced digital lifestyles.</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Underconsumption</a:t>
            </a:r>
          </a:p>
          <a:p>
            <a:pPr>
              <a:spcBef>
                <a:spcPct val="0"/>
              </a:spcBef>
              <a:spcAft>
                <a:spcPct val="43750"/>
              </a:spcAft>
            </a:pPr>
            <a:r>
              <a:rPr sz="1000">
                <a:solidFill>
                  <a:srgbClr val="2B2B2B"/>
                </a:solidFill>
                <a:latin typeface="Trebuchet MS"/>
                <a:hlinkClick r:id="rId5"/>
              </a:rPr>
              <a:t>People are embracing minimalism and rejecting excessive consumerism</a:t>
            </a:r>
            <a:r>
              <a:rPr sz="1000">
                <a:solidFill>
                  <a:srgbClr val="2B2B2B"/>
                </a:solidFill>
                <a:latin typeface="Trebuchet MS"/>
              </a:rPr>
              <a:t>, highlighting the importance of quality over quantity. Cater to people seeking meaningful products and experiences, rather than just promoting constant consumption.</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Social media glamorises the simple life</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5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What's next?</a:t>
            </a: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7"/>
          <a:stretch>
            <a:fillRect/>
          </a:stretch>
        </a:blipFill>
      </p:bgPr>
    </p:bg>
    <p:spTree>
      <p:nvGrpSpPr>
        <p:cNvPr id="1" name=""/>
        <p:cNvGrpSpPr/>
        <p:nvPr/>
      </p:nvGrpSpPr>
      <p:grpSpPr>
        <a:xfrm>
          <a:off x="0" y="0"/>
          <a:ext cx="0" cy="0"/>
        </a:xfrm>
      </p:grpSpPr>
      <p:sp>
        <p:nvSpPr>
          <p:cNvPr id="2"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People increasingly value confidence-boosting beauty routines, prioritise everyday indulgences and adopt preventative skincare approaches.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feeling good</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86%</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Brazilian adults* agree that </a:t>
            </a:r>
            <a:r>
              <a:rPr sz="1100">
                <a:solidFill>
                  <a:prstClr val="white"/>
                </a:solidFill>
                <a:latin typeface="Trebuchet MS"/>
                <a:ea typeface="Trebuchet MS"/>
                <a:cs typeface="Trebuchet MS"/>
                <a:hlinkClick r:id="rId3"/>
              </a:rPr>
              <a:t>looking good makes them feel</a:t>
            </a:r>
            <a:r>
              <a:rPr sz="1100">
                <a:solidFill>
                  <a:prstClr val="white"/>
                </a:solidFill>
                <a:latin typeface="Trebuchet MS"/>
                <a:ea typeface="Trebuchet MS"/>
                <a:cs typeface="Trebuchet MS"/>
              </a:rPr>
              <a:t> more confident</a:t>
            </a:r>
          </a:p>
        </p:txBody>
      </p:sp>
      <p:sp>
        <p:nvSpPr>
          <p:cNvPr id="6" name="stat_title2" descr="stat_title2"/>
          <p:cNvSpPr>
            <a:spLocks noGrp="1"/>
          </p:cNvSpPr>
          <p:nvPr>
            <p:ph type="body" sz="quarter" idx="16"/>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everyday pleasures</a:t>
            </a:r>
          </a:p>
        </p:txBody>
      </p:sp>
      <p:sp>
        <p:nvSpPr>
          <p:cNvPr id="7" name="stat2" descr="stat2"/>
          <p:cNvSpPr>
            <a:spLocks noGrp="1"/>
          </p:cNvSpPr>
          <p:nvPr>
            <p:ph type="body" sz="quarter" idx="17"/>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70%</a:t>
            </a:r>
          </a:p>
        </p:txBody>
      </p:sp>
      <p:sp>
        <p:nvSpPr>
          <p:cNvPr id="8" name="stat_follow_on2" descr="stat_follow_on2"/>
          <p:cNvSpPr>
            <a:spLocks noGrp="1"/>
          </p:cNvSpPr>
          <p:nvPr>
            <p:ph type="body" sz="quarter" idx="18"/>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German adults* </a:t>
            </a:r>
            <a:r>
              <a:rPr sz="1100">
                <a:solidFill>
                  <a:prstClr val="white"/>
                </a:solidFill>
                <a:latin typeface="Trebuchet MS"/>
                <a:ea typeface="Trebuchet MS"/>
                <a:cs typeface="Trebuchet MS"/>
                <a:hlinkClick r:id="rId4"/>
              </a:rPr>
              <a:t>prioritise indulging in everyday pleasures</a:t>
            </a:r>
          </a:p>
        </p:txBody>
      </p:sp>
      <p:sp>
        <p:nvSpPr>
          <p:cNvPr id="9" name="stat_title3" descr="stat_title3"/>
          <p:cNvSpPr>
            <a:spLocks noGrp="1"/>
          </p:cNvSpPr>
          <p:nvPr>
            <p:ph type="body" sz="quarter" idx="19"/>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prstClr val="white"/>
                </a:solidFill>
                <a:latin typeface="Trebuchet MS"/>
                <a:ea typeface="Trebuchet MS"/>
                <a:cs typeface="Trebuchet MS"/>
              </a:rPr>
              <a:t>protection priority</a:t>
            </a:r>
          </a:p>
        </p:txBody>
      </p:sp>
      <p:sp>
        <p:nvSpPr>
          <p:cNvPr id="10" name="stat3" descr="stat3"/>
          <p:cNvSpPr>
            <a:spLocks noGrp="1"/>
          </p:cNvSpPr>
          <p:nvPr>
            <p:ph type="body" sz="quarter" idx="20"/>
          </p:nvPr>
        </p:nvSpPr>
        <p:spPr/>
        <p:txBody>
          <a:bodyPr>
            <a:normAutofit/>
          </a:bodyPr>
          <a:lstStyle>
            <a:lvl1pPr marL="0" indent="0" algn="ctr">
              <a:buNone/>
              <a:defRPr sz="5000" b="1">
                <a:latin typeface="Trebuchet MS"/>
                <a:cs typeface="Trebuchet MS"/>
              </a:defRPr>
            </a:lvl1pPr>
          </a:lstStyle>
          <a:p>
            <a:r>
              <a:rPr sz="5000" b="1">
                <a:solidFill>
                  <a:srgbClr val="FEDB00"/>
                </a:solidFill>
                <a:latin typeface="Trebuchet MS"/>
                <a:ea typeface="Trebuchet MS"/>
                <a:cs typeface="Trebuchet MS"/>
              </a:rPr>
              <a:t>76%</a:t>
            </a:r>
          </a:p>
        </p:txBody>
      </p:sp>
      <p:sp>
        <p:nvSpPr>
          <p:cNvPr id="11" name="stat_follow_on3" descr="stat_follow_on3"/>
          <p:cNvSpPr>
            <a:spLocks noGrp="1"/>
          </p:cNvSpPr>
          <p:nvPr>
            <p:ph type="body" sz="quarter" idx="21"/>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prstClr val="white"/>
                </a:solidFill>
                <a:latin typeface="Trebuchet MS"/>
                <a:ea typeface="Trebuchet MS"/>
                <a:cs typeface="Trebuchet MS"/>
              </a:rPr>
              <a:t>of Chinese adults* </a:t>
            </a:r>
            <a:r>
              <a:rPr sz="1100">
                <a:solidFill>
                  <a:prstClr val="white"/>
                </a:solidFill>
                <a:latin typeface="Trebuchet MS"/>
                <a:ea typeface="Trebuchet MS"/>
                <a:cs typeface="Trebuchet MS"/>
                <a:hlinkClick r:id="rId5"/>
              </a:rPr>
              <a:t>take a preventative approach</a:t>
            </a:r>
            <a:r>
              <a:rPr sz="1100">
                <a:solidFill>
                  <a:prstClr val="white"/>
                </a:solidFill>
                <a:latin typeface="Trebuchet MS"/>
                <a:ea typeface="Trebuchet MS"/>
                <a:cs typeface="Trebuchet MS"/>
              </a:rPr>
              <a:t> to beauty/skincare</a:t>
            </a:r>
          </a:p>
        </p:txBody>
      </p:sp>
      <p:sp>
        <p:nvSpPr>
          <p:cNvPr id="12" name="go_to_button" descr="go_to_button">
            <a:hlinkClick r:id="rId6"/>
          </p:cNvPr>
          <p:cNvSpPr>
            <a:spLocks noGrp="1"/>
          </p:cNvSpPr>
          <p:nvPr>
            <p:ph type="body" sz="quarter" idx="24"/>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13" name="base_and_source" descr="base_and_source"/>
          <p:cNvSpPr>
            <a:spLocks noGrp="1"/>
          </p:cNvSpPr>
          <p:nvPr>
            <p:ph type="body" sz="quarter" idx="12"/>
          </p:nvPr>
        </p:nvSpPr>
        <p:spPr/>
        <p:txBody>
          <a:bodyPr lIns="0" rIns="0" anchor="b">
            <a:normAutofit fontScale="92500" lnSpcReduction="2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prstClr val="white"/>
                </a:solidFill>
                <a:latin typeface="Trebuchet MS"/>
                <a:ea typeface="Trebuchet MS"/>
                <a:cs typeface="Trebuchet MS"/>
              </a:rPr>
              <a:t>* taken from Mintel's Global Consumer</a:t>
            </a:r>
          </a:p>
          <a:p>
            <a:pPr>
              <a:spcBef>
                <a:spcPct val="43750"/>
              </a:spcBef>
              <a:spcAft>
                <a:spcPct val="43750"/>
              </a:spcAft>
            </a:pPr>
            <a:r>
              <a:rPr sz="800" b="1">
                <a:solidFill>
                  <a:prstClr val="white"/>
                </a:solidFill>
                <a:latin typeface="Trebuchet MS"/>
              </a:rPr>
              <a:t>Base: </a:t>
            </a:r>
            <a:r>
              <a:rPr sz="800">
                <a:solidFill>
                  <a:prstClr val="white"/>
                </a:solidFill>
                <a:latin typeface="Trebuchet MS"/>
                <a:ea typeface="Trebuchet MS"/>
                <a:cs typeface="Trebuchet MS"/>
              </a:rPr>
              <a:t>Brazil, Germany: 1,000 internet users aged 16+ in each market; China: 1,000 internet users aged 18+</a:t>
            </a:r>
          </a:p>
          <a:p>
            <a:pPr>
              <a:spcBef>
                <a:spcPct val="43750"/>
              </a:spcBef>
              <a:spcAft>
                <a:spcPct val="43750"/>
              </a:spcAft>
            </a:pPr>
            <a:r>
              <a:rPr sz="800" b="1">
                <a:solidFill>
                  <a:prstClr val="white"/>
                </a:solidFill>
                <a:latin typeface="Trebuchet MS"/>
              </a:rPr>
              <a:t>Source: </a:t>
            </a:r>
            <a:r>
              <a:rPr sz="800">
                <a:solidFill>
                  <a:prstClr val="white"/>
                </a:solidFill>
                <a:latin typeface="Trebuchet MS"/>
              </a:rPr>
              <a:t>Kantar Profiles/Mintel, March 2024</a:t>
            </a:r>
          </a:p>
        </p:txBody>
      </p:sp>
      <p:sp>
        <p:nvSpPr>
          <p:cNvPr id="14"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Consumers reflect a holistic and proactive attitude towards personal wellbeing</a:t>
            </a:r>
          </a:p>
        </p:txBody>
      </p:sp>
    </p:spTree>
  </p:cSld>
  <p:clrMapOvr>
    <a:masterClrMapping/>
  </p:clrMapOvr>
  <p:transition/>
  <p:timing/>
</p:sld>
</file>

<file path=ppt/slides/slide5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Beauty brands should focus on enhancing comfort and emotional wellbeing by crafting products with soothing scents and textures that </a:t>
            </a:r>
            <a:r>
              <a:rPr sz="1200" b="1">
                <a:solidFill>
                  <a:srgbClr val="2B2B2B"/>
                </a:solidFill>
                <a:latin typeface="Trebuchet MS"/>
                <a:ea typeface="Trebuchet MS"/>
                <a:cs typeface="Trebuchet MS"/>
              </a:rPr>
              <a:t>invoke nostalgia</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By aligning innovation cycles with sustainable consumption, they can create effective products for budget-conscious consumers. Prioritising wellness integration, brands should emphasise </a:t>
            </a:r>
            <a:r>
              <a:rPr sz="1200">
                <a:solidFill>
                  <a:srgbClr val="2B2B2B"/>
                </a:solidFill>
                <a:latin typeface="Trebuchet MS"/>
                <a:ea typeface="Trebuchet MS"/>
                <a:cs typeface="Trebuchet MS"/>
                <a:hlinkClick r:id="rId3"/>
              </a:rPr>
              <a:t>longevity</a:t>
            </a:r>
            <a:r>
              <a:rPr sz="1200">
                <a:solidFill>
                  <a:srgbClr val="2B2B2B"/>
                </a:solidFill>
                <a:latin typeface="Trebuchet MS"/>
                <a:ea typeface="Trebuchet MS"/>
                <a:cs typeface="Trebuchet MS"/>
              </a:rPr>
              <a:t> and </a:t>
            </a:r>
            <a:r>
              <a:rPr sz="1200">
                <a:solidFill>
                  <a:srgbClr val="2B2B2B"/>
                </a:solidFill>
                <a:latin typeface="Trebuchet MS"/>
                <a:ea typeface="Trebuchet MS"/>
                <a:cs typeface="Trebuchet MS"/>
                <a:hlinkClick r:id="rId4"/>
              </a:rPr>
              <a:t>psychodermatology</a:t>
            </a:r>
            <a:r>
              <a:rPr sz="1200">
                <a:solidFill>
                  <a:srgbClr val="2B2B2B"/>
                </a:solidFill>
                <a:latin typeface="Trebuchet MS"/>
                <a:ea typeface="Trebuchet MS"/>
                <a:cs typeface="Trebuchet MS"/>
              </a:rPr>
              <a:t>, using scientifically proven ingredients and holistic approaches to address wellbeing.</a:t>
            </a:r>
          </a:p>
          <a:p>
            <a:pPr>
              <a:spcBef>
                <a:spcPct val="43750"/>
              </a:spcBef>
              <a:spcAft>
                <a:spcPct val="43750"/>
              </a:spcAft>
            </a:pPr>
            <a:r>
              <a:rPr sz="1200">
                <a:solidFill>
                  <a:srgbClr val="2B2B2B"/>
                </a:solidFill>
                <a:latin typeface="Trebuchet MS"/>
                <a:ea typeface="Trebuchet MS"/>
                <a:cs typeface="Trebuchet MS"/>
              </a:rPr>
              <a:t>Exploring neuroscience can lead to tranquil beauty experiences. To build credibility, brands must demonstrate product efficacy through scientific testing and innovative ingredients, allowing consumers to </a:t>
            </a:r>
            <a:r>
              <a:rPr sz="1200" b="1">
                <a:solidFill>
                  <a:srgbClr val="2B2B2B"/>
                </a:solidFill>
                <a:latin typeface="Trebuchet MS"/>
                <a:ea typeface="Trebuchet MS"/>
                <a:cs typeface="Trebuchet MS"/>
              </a:rPr>
              <a:t>enjoy slow living benefits while staying engaged</a:t>
            </a:r>
            <a:r>
              <a:rPr sz="1200">
                <a:solidFill>
                  <a:srgbClr val="2B2B2B"/>
                </a:solidFill>
                <a:latin typeface="Trebuchet MS"/>
                <a:ea typeface="Trebuchet MS"/>
                <a:cs typeface="Trebuchet MS"/>
              </a:rPr>
              <a:t> with a fast-paced lifestyle.</a:t>
            </a:r>
          </a:p>
        </p:txBody>
      </p:sp>
      <p:sp>
        <p:nvSpPr>
          <p:cNvPr id="5"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Strategies for comfort, wellness and credibility lead the slow-beauty revolution</a:t>
            </a:r>
          </a:p>
        </p:txBody>
      </p:sp>
      <p:pic>
        <p:nvPicPr>
          <p:cNvPr id="8" name="New picture" descr="callout_image"/>
          <p:cNvPicPr>
            <a:picLocks noChangeAspect="1"/>
          </p:cNvPicPr>
          <p:nvPr/>
        </p:nvPicPr>
        <p:blipFill>
          <a:blip r:embed="rId6"/>
          <a:stretch>
            <a:fillRect/>
          </a:stretch>
        </p:blipFill>
        <p:spPr>
          <a:xfrm>
            <a:off x="342900" y="1143000"/>
            <a:ext cx="2590800" cy="2590800"/>
          </a:xfrm>
          <a:prstGeom prst="rect">
            <a:avLst/>
          </a:prstGeom>
        </p:spPr>
      </p:pic>
    </p:spTree>
  </p:cSld>
  <p:clrMapOvr>
    <a:masterClrMapping/>
  </p:clrMapOvr>
  <p:transition/>
  <p:timing/>
</p:sld>
</file>

<file path=ppt/slides/slide5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can enhance their market position by adopting sustainable practices like upcycling, which builds trust and </a:t>
            </a:r>
            <a:r>
              <a:rPr sz="1200" b="1">
                <a:solidFill>
                  <a:srgbClr val="2B2B2B"/>
                </a:solidFill>
                <a:latin typeface="Trebuchet MS"/>
                <a:ea typeface="Trebuchet MS"/>
                <a:cs typeface="Trebuchet MS"/>
              </a:rPr>
              <a:t>encourages mindful consumption</a:t>
            </a:r>
            <a:r>
              <a:rPr sz="1200">
                <a:solidFill>
                  <a:srgbClr val="2B2B2B"/>
                </a:solidFill>
                <a:latin typeface="Trebuchet MS"/>
                <a:ea typeface="Trebuchet MS"/>
                <a:cs typeface="Trebuchet MS"/>
              </a:rPr>
              <a:t>. By showcasing product lifecycles, brands can attract eco-conscious consumers and lead in sustainable beauty, tapping into this expanding market.</a:t>
            </a:r>
          </a:p>
          <a:p>
            <a:pPr>
              <a:spcBef>
                <a:spcPct val="43750"/>
              </a:spcBef>
              <a:spcAft>
                <a:spcPct val="43750"/>
              </a:spcAft>
            </a:pPr>
            <a:r>
              <a:rPr sz="1200">
                <a:solidFill>
                  <a:srgbClr val="2B2B2B"/>
                </a:solidFill>
                <a:latin typeface="Trebuchet MS"/>
                <a:ea typeface="Trebuchet MS"/>
                <a:cs typeface="Trebuchet MS"/>
              </a:rPr>
              <a:t>To maximise these opportunities, brands should innovate by updating traditional practices, such as using fermented rice, to create convenient, culturally rich products that appeal to those interested in efficacy.</a:t>
            </a:r>
          </a:p>
          <a:p>
            <a:pPr>
              <a:spcBef>
                <a:spcPct val="43750"/>
              </a:spcBef>
              <a:spcAft>
                <a:spcPct val="43750"/>
              </a:spcAft>
            </a:pPr>
            <a:r>
              <a:rPr sz="1200">
                <a:solidFill>
                  <a:srgbClr val="2B2B2B"/>
                </a:solidFill>
                <a:latin typeface="Trebuchet MS"/>
                <a:ea typeface="Trebuchet MS"/>
                <a:cs typeface="Trebuchet MS"/>
              </a:rPr>
              <a:t>Demonstrating credibility through scientific testing and transparent ingredient sourcing can meet consumer demands and boost their confidence. By communicating these benefits and educating consumers, brands can gain a competitive edge in the slow-beauty movement, offering products that are </a:t>
            </a:r>
            <a:r>
              <a:rPr sz="1200" b="1">
                <a:solidFill>
                  <a:srgbClr val="2B2B2B"/>
                </a:solidFill>
                <a:latin typeface="Trebuchet MS"/>
                <a:ea typeface="Trebuchet MS"/>
                <a:cs typeface="Trebuchet MS"/>
              </a:rPr>
              <a:t>effective and support a mindful lifestyle</a:t>
            </a:r>
            <a:r>
              <a:rPr sz="1200">
                <a:solidFill>
                  <a:srgbClr val="2B2B2B"/>
                </a:solidFill>
                <a:latin typeface="Trebuchet MS"/>
                <a:ea typeface="Trebuchet MS"/>
                <a:cs typeface="Trebuchet MS"/>
              </a:rPr>
              <a:t>.</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ea typeface="Trebuchet MS"/>
                <a:cs typeface="Trebuchet MS"/>
              </a:rPr>
              <a:t>Cécred's </a:t>
            </a:r>
            <a:r>
              <a:rPr sz="1000">
                <a:solidFill>
                  <a:srgbClr val="2B2B2B"/>
                </a:solidFill>
                <a:latin typeface="Trebuchet MS"/>
                <a:ea typeface="Trebuchet MS"/>
                <a:cs typeface="Trebuchet MS"/>
                <a:hlinkClick r:id="rId3"/>
              </a:rPr>
              <a:t>Fermented Rice &amp; Rose Protein Ritual</a:t>
            </a:r>
            <a:r>
              <a:rPr sz="1000">
                <a:solidFill>
                  <a:srgbClr val="2B2B2B"/>
                </a:solidFill>
                <a:latin typeface="Trebuchet MS"/>
                <a:ea typeface="Trebuchet MS"/>
                <a:cs typeface="Trebuchet MS"/>
              </a:rPr>
              <a:t> is inspired by ancient practices</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Reinvent traditional ingredients that offer natural benefits to appeal to consumers seeking simplicity</a:t>
            </a:r>
          </a:p>
        </p:txBody>
      </p:sp>
      <p:pic>
        <p:nvPicPr>
          <p:cNvPr id="8" name="New picture" descr="callout_image"/>
          <p:cNvPicPr>
            <a:picLocks noChangeAspect="1"/>
          </p:cNvPicPr>
          <p:nvPr/>
        </p:nvPicPr>
        <p:blipFill>
          <a:blip r:embed="rId5"/>
          <a:stretch>
            <a:fillRect/>
          </a:stretch>
        </p:blipFill>
        <p:spPr>
          <a:xfrm>
            <a:off x="6146800" y="1143000"/>
            <a:ext cx="2590800" cy="2590800"/>
          </a:xfrm>
          <a:prstGeom prst="rect">
            <a:avLst/>
          </a:prstGeom>
        </p:spPr>
      </p:pic>
    </p:spTree>
  </p:cSld>
  <p:clrMapOvr>
    <a:masterClrMapping/>
  </p:clrMapOvr>
  <p:transition/>
  <p:timing/>
</p:sld>
</file>

<file path=ppt/slides/slide5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fontScale="8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HUA Wellness emphasises a deep connection to nature and the use of high-quality, natural ingredients</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HUA Wellness highlights what it calls 'nature deficient disorder' – which is the idea that humans are spending less time in nature, making people more stressed and anxious.</a:t>
            </a:r>
          </a:p>
          <a:p>
            <a:pPr>
              <a:spcBef>
                <a:spcPct val="43750"/>
              </a:spcBef>
              <a:spcAft>
                <a:spcPct val="43750"/>
              </a:spcAft>
            </a:pPr>
            <a:r>
              <a:rPr sz="1200">
                <a:solidFill>
                  <a:srgbClr val="2B2B2B"/>
                </a:solidFill>
                <a:latin typeface="Trebuchet MS"/>
                <a:ea typeface="Trebuchet MS"/>
                <a:cs typeface="Trebuchet MS"/>
              </a:rPr>
              <a:t>Its approach focuses on </a:t>
            </a:r>
            <a:r>
              <a:rPr sz="1200" b="1">
                <a:solidFill>
                  <a:srgbClr val="2B2B2B"/>
                </a:solidFill>
                <a:latin typeface="Trebuchet MS"/>
                <a:ea typeface="Trebuchet MS"/>
                <a:cs typeface="Trebuchet MS"/>
              </a:rPr>
              <a:t>reconnecting people with nature through premium products and advocating for green spaces</a:t>
            </a:r>
            <a:r>
              <a:rPr sz="1200">
                <a:solidFill>
                  <a:srgbClr val="2B2B2B"/>
                </a:solidFill>
                <a:latin typeface="Trebuchet MS"/>
                <a:ea typeface="Trebuchet MS"/>
                <a:cs typeface="Trebuchet MS"/>
              </a:rPr>
              <a:t>, aligning with the slow living ethos of mindfulness and sustainability.</a:t>
            </a:r>
          </a:p>
          <a:p>
            <a:pPr>
              <a:spcBef>
                <a:spcPct val="43750"/>
              </a:spcBef>
              <a:spcAft>
                <a:spcPct val="43750"/>
              </a:spcAft>
            </a:pPr>
            <a:r>
              <a:rPr sz="1200">
                <a:solidFill>
                  <a:srgbClr val="2B2B2B"/>
                </a:solidFill>
                <a:latin typeface="Trebuchet MS"/>
                <a:ea typeface="Trebuchet MS"/>
                <a:cs typeface="Trebuchet MS"/>
              </a:rPr>
              <a:t>Brands should focus on creating products that emphasise natural ingredients and sustainability. They can innovate by developing solutions that address unmet needs with effective, clinically studied ingredients.</a:t>
            </a:r>
          </a:p>
          <a:p>
            <a:pPr>
              <a:spcBef>
                <a:spcPct val="43750"/>
              </a:spcBef>
              <a:spcAft>
                <a:spcPct val="43750"/>
              </a:spcAft>
            </a:pPr>
            <a:r>
              <a:rPr sz="1200">
                <a:solidFill>
                  <a:srgbClr val="2B2B2B"/>
                </a:solidFill>
                <a:latin typeface="Trebuchet MS"/>
                <a:ea typeface="Trebuchet MS"/>
                <a:cs typeface="Trebuchet MS"/>
              </a:rPr>
              <a:t>Additionally, brands should highlight their commitment to transparency and safety, ensuring consumers are informed about what they are using. By fostering a connection to nature and promoting a mindful lifestyle, brands can attract consumers seeking a slower, more intentional approach to wellness.</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Set the pace for natural and mindful wellbeing</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5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 focus on longevity emphasises a more thoughtful and deliberate strategy, </a:t>
            </a:r>
            <a:r>
              <a:rPr sz="1200" b="1">
                <a:solidFill>
                  <a:srgbClr val="2B2B2B"/>
                </a:solidFill>
                <a:latin typeface="Trebuchet MS"/>
                <a:ea typeface="Trebuchet MS"/>
                <a:cs typeface="Trebuchet MS"/>
              </a:rPr>
              <a:t>contrasting with the allure of the quick fixes and miraculous solutions</a:t>
            </a:r>
            <a:r>
              <a:rPr sz="1200">
                <a:solidFill>
                  <a:srgbClr val="2B2B2B"/>
                </a:solidFill>
                <a:latin typeface="Trebuchet MS"/>
                <a:ea typeface="Trebuchet MS"/>
                <a:cs typeface="Trebuchet MS"/>
              </a:rPr>
              <a:t> often seen in the wellness industry.</a:t>
            </a:r>
          </a:p>
          <a:p>
            <a:pPr>
              <a:spcBef>
                <a:spcPct val="43750"/>
              </a:spcBef>
              <a:spcAft>
                <a:spcPct val="43750"/>
              </a:spcAft>
            </a:pPr>
            <a:r>
              <a:rPr sz="1200">
                <a:solidFill>
                  <a:srgbClr val="2B2B2B"/>
                </a:solidFill>
                <a:latin typeface="Trebuchet MS"/>
                <a:ea typeface="Trebuchet MS"/>
                <a:cs typeface="Trebuchet MS"/>
              </a:rPr>
              <a:t>For brands looking to capitalise on this trend, the key lies in developing health solutions that are firmly rooted in science and prioritise long-term benefits.</a:t>
            </a:r>
          </a:p>
          <a:p>
            <a:pPr>
              <a:spcBef>
                <a:spcPct val="43750"/>
              </a:spcBef>
              <a:spcAft>
                <a:spcPct val="43750"/>
              </a:spcAft>
            </a:pPr>
            <a:r>
              <a:rPr sz="1200">
                <a:solidFill>
                  <a:srgbClr val="2B2B2B"/>
                </a:solidFill>
                <a:latin typeface="Trebuchet MS"/>
                <a:ea typeface="Trebuchet MS"/>
                <a:cs typeface="Trebuchet MS"/>
              </a:rPr>
              <a:t>Emphasising sustainable practices in product development not only resonates with eco-conscious consumers but also reinforces a commitment to long-term wellness. Building consumer trust through transparent communication and educational initiatives will empower customers to make informed decisions, ultimately fostering a loyal following and positioning brands as leaders in the evolving beauty landscape.</a:t>
            </a:r>
          </a:p>
        </p:txBody>
      </p:sp>
      <p:sp>
        <p:nvSpPr>
          <p:cNvPr id="3" name="media_caption" descr="media_caption"/>
          <p:cNvSpPr>
            <a:spLocks noGrp="1"/>
          </p:cNvSpPr>
          <p:nvPr>
            <p:ph type="body" sz="quarter" idx="14"/>
          </p:nvPr>
        </p:nvSpPr>
        <p:spPr/>
        <p:txBody>
          <a:bodyPr lIns="0" rIns="0">
            <a:normAutofit fontScale="92500"/>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Longevity research and anti-ageing science focus on a gradual, scientifically supported approach</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5"/>
              </a:rPr>
              <a:t>Instagram/votdotcom</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Focus on a gradual, scientifically supported approach to ageing and wellness</a:t>
            </a:r>
          </a:p>
        </p:txBody>
      </p:sp>
      <p:pic>
        <p:nvPicPr>
          <p:cNvPr id="8" name="New picture" descr="callout_image"/>
          <p:cNvPicPr>
            <a:picLocks noChangeAspect="1"/>
          </p:cNvPicPr>
          <p:nvPr/>
        </p:nvPicPr>
        <p:blipFill>
          <a:blip r:embed="rId6"/>
          <a:stretch>
            <a:fillRect/>
          </a:stretch>
        </p:blipFill>
        <p:spPr>
          <a:xfrm>
            <a:off x="6146800" y="1143000"/>
            <a:ext cx="2590800" cy="2590800"/>
          </a:xfrm>
          <a:prstGeom prst="rect">
            <a:avLst/>
          </a:prstGeom>
        </p:spPr>
      </p:pic>
    </p:spTree>
  </p:cSld>
  <p:clrMapOvr>
    <a:masterClrMapping/>
  </p:clrMapOvr>
  <p:transition/>
  <p:timing/>
</p:sld>
</file>

<file path=ppt/slides/slide6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Eucerin Epigenetic Serum</a:t>
            </a:r>
            <a:r>
              <a:rPr sz="1000">
                <a:solidFill>
                  <a:srgbClr val="2B2B2B"/>
                </a:solidFill>
                <a:latin typeface="Trebuchet MS"/>
              </a:rPr>
              <a:t> focuses on gradual skin rejuvenation</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should prioritise developing products that deliver enduring benefits through robust scientific research. Collaboration with research institutions can ensure that </a:t>
            </a:r>
            <a:r>
              <a:rPr sz="1200" b="1">
                <a:solidFill>
                  <a:srgbClr val="2B2B2B"/>
                </a:solidFill>
                <a:latin typeface="Trebuchet MS"/>
                <a:ea typeface="Trebuchet MS"/>
                <a:cs typeface="Trebuchet MS"/>
              </a:rPr>
              <a:t>evidence validates their offerings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Transparency about the scientific processes and efficacy of ingredients helps build consumer trust. Additionally, educating consumers about the science behind the products can empower them to make informed decisions and foster brand loyalty.</a:t>
            </a:r>
          </a:p>
          <a:p>
            <a:pPr>
              <a:spcBef>
                <a:spcPct val="43750"/>
              </a:spcBef>
              <a:spcAft>
                <a:spcPct val="43750"/>
              </a:spcAft>
            </a:pPr>
            <a:r>
              <a:rPr sz="1200">
                <a:solidFill>
                  <a:srgbClr val="2B2B2B"/>
                </a:solidFill>
                <a:latin typeface="Trebuchet MS"/>
                <a:ea typeface="Trebuchet MS"/>
                <a:cs typeface="Trebuchet MS"/>
              </a:rPr>
              <a:t>Beiersdorf's Eucerin Hyaluron-Filler Epigenetic Serum exemplifies this trend through its focus on the gradual rejuvenation of skin using scientifically backed methods. By reactivating 'youth genes' and counteracting DNA methylation, the serum offers a thoughtful, long-term approach to anti-ageing, aligning with the slow living ethos that values sustainability and mindfulness over instant results.</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Redefine slow beauty with biohacking</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6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What will happen in the future…</a:t>
            </a:r>
          </a:p>
        </p:txBody>
      </p:sp>
    </p:spTree>
  </p:cSld>
  <p:clrMapOvr>
    <a:masterClrMapping/>
  </p:clrMapOvr>
  <p:transition/>
  <p:timing/>
</p:sld>
</file>

<file path=ppt/slides/slide6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4"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5"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day in the life…</a:t>
            </a:r>
          </a:p>
        </p:txBody>
      </p:sp>
      <p:pic>
        <p:nvPicPr>
          <p:cNvPr id="7" name="New picture" descr="infographic"/>
          <p:cNvPicPr>
            <a:picLocks noChangeAspect="1"/>
          </p:cNvPicPr>
          <p:nvPr/>
        </p:nvPicPr>
        <p:blipFill>
          <a:blip r:embed="rId4"/>
          <a:stretch>
            <a:fillRect/>
          </a:stretch>
        </p:blipFill>
        <p:spPr>
          <a:xfrm>
            <a:off x="546100" y="1104900"/>
            <a:ext cx="7937500" cy="3200400"/>
          </a:xfrm>
          <a:prstGeom prst="rect">
            <a:avLst/>
          </a:prstGeom>
        </p:spPr>
      </p:pic>
    </p:spTree>
  </p:cSld>
  <p:clrMapOvr>
    <a:masterClrMapping/>
  </p:clrMapOvr>
  <p:transition/>
  <p:timing/>
</p:sld>
</file>

<file path=ppt/slides/slide6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In a future defined by slow living, May's day begins with the gentle light of dawn filtering through their windows. They rise to the simplicity of a routine that harmonises with nature's rhythm. In the quiet of their kitchen, May </a:t>
            </a:r>
            <a:r>
              <a:rPr sz="1200" b="1">
                <a:solidFill>
                  <a:prstClr val="white"/>
                </a:solidFill>
                <a:latin typeface="Trebuchet MS"/>
                <a:ea typeface="Trebuchet MS"/>
                <a:cs typeface="Trebuchet MS"/>
              </a:rPr>
              <a:t>crafts a bespoke beauty blend</a:t>
            </a:r>
            <a:r>
              <a:rPr sz="1200">
                <a:solidFill>
                  <a:prstClr val="white"/>
                </a:solidFill>
                <a:latin typeface="Trebuchet MS"/>
                <a:ea typeface="Trebuchet MS"/>
                <a:cs typeface="Trebuchet MS"/>
              </a:rPr>
              <a:t> from fresh garden-picked herbs and essential oils, celebrating the purity and minimalism that have come to epitomise modern beauty.</a:t>
            </a:r>
          </a:p>
          <a:p>
            <a:pPr>
              <a:spcBef>
                <a:spcPct val="43750"/>
              </a:spcBef>
              <a:spcAft>
                <a:spcPct val="43750"/>
              </a:spcAft>
            </a:pPr>
            <a:r>
              <a:rPr sz="1200">
                <a:solidFill>
                  <a:prstClr val="white"/>
                </a:solidFill>
                <a:latin typeface="Trebuchet MS"/>
                <a:ea typeface="Trebuchet MS"/>
                <a:cs typeface="Trebuchet MS"/>
              </a:rPr>
              <a:t>After enjoying a peaceful breakfast, May engages in a rejuvenating DIY beauty session, applying </a:t>
            </a:r>
            <a:r>
              <a:rPr sz="1200" b="1">
                <a:solidFill>
                  <a:prstClr val="white"/>
                </a:solidFill>
                <a:latin typeface="Trebuchet MS"/>
                <a:ea typeface="Trebuchet MS"/>
                <a:cs typeface="Trebuchet MS"/>
              </a:rPr>
              <a:t>handmade concoctions</a:t>
            </a:r>
            <a:r>
              <a:rPr sz="1200">
                <a:solidFill>
                  <a:prstClr val="white"/>
                </a:solidFill>
                <a:latin typeface="Trebuchet MS"/>
                <a:ea typeface="Trebuchet MS"/>
                <a:cs typeface="Trebuchet MS"/>
              </a:rPr>
              <a:t> that enhance their skin's natural glow, allowing them to connect deeply with the </a:t>
            </a:r>
            <a:r>
              <a:rPr sz="1200" b="1">
                <a:solidFill>
                  <a:prstClr val="white"/>
                </a:solidFill>
                <a:latin typeface="Trebuchet MS"/>
                <a:ea typeface="Trebuchet MS"/>
                <a:cs typeface="Trebuchet MS"/>
              </a:rPr>
              <a:t>essence of simplicity</a:t>
            </a:r>
            <a:r>
              <a:rPr sz="1200">
                <a:solidFill>
                  <a:prstClr val="white"/>
                </a:solidFill>
                <a:latin typeface="Trebuchet MS"/>
                <a:ea typeface="Trebuchet MS"/>
                <a:cs typeface="Trebuchet MS"/>
              </a:rPr>
              <a:t>.</a:t>
            </a:r>
          </a:p>
          <a:p>
            <a:pPr>
              <a:spcBef>
                <a:spcPct val="43750"/>
              </a:spcBef>
              <a:spcAft>
                <a:spcPct val="43750"/>
              </a:spcAft>
            </a:pPr>
            <a:r>
              <a:rPr sz="1200">
                <a:solidFill>
                  <a:prstClr val="white"/>
                </a:solidFill>
                <a:latin typeface="Trebuchet MS"/>
                <a:ea typeface="Trebuchet MS"/>
                <a:cs typeface="Trebuchet MS"/>
              </a:rPr>
              <a:t>Mid-morning, May participates in </a:t>
            </a:r>
            <a:r>
              <a:rPr sz="1200" b="1">
                <a:solidFill>
                  <a:prstClr val="white"/>
                </a:solidFill>
                <a:latin typeface="Trebuchet MS"/>
                <a:ea typeface="Trebuchet MS"/>
                <a:cs typeface="Trebuchet MS"/>
              </a:rPr>
              <a:t>cryo-preservation</a:t>
            </a:r>
            <a:r>
              <a:rPr sz="1200">
                <a:solidFill>
                  <a:prstClr val="white"/>
                </a:solidFill>
                <a:latin typeface="Trebuchet MS"/>
                <a:ea typeface="Trebuchet MS"/>
                <a:cs typeface="Trebuchet MS"/>
              </a:rPr>
              <a:t> – an innovative service that aligns their beauty desires with long-term health goals. This experience offers a profound sense of renewal, as May's beauty regimen is seamlessly</a:t>
            </a:r>
            <a:r>
              <a:rPr sz="1200" b="1">
                <a:solidFill>
                  <a:prstClr val="white"/>
                </a:solidFill>
                <a:latin typeface="Trebuchet MS"/>
                <a:ea typeface="Trebuchet MS"/>
                <a:cs typeface="Trebuchet MS"/>
              </a:rPr>
              <a:t> integrated into their journey towards longevity</a:t>
            </a:r>
            <a:r>
              <a:rPr sz="1200">
                <a:solidFill>
                  <a:prstClr val="white"/>
                </a:solidFill>
                <a:latin typeface="Trebuchet MS"/>
                <a:ea typeface="Trebuchet MS"/>
                <a:cs typeface="Trebuchet MS"/>
              </a:rPr>
              <a:t> and mental wellbeing.</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A day in the life…</a:t>
            </a:r>
          </a:p>
        </p:txBody>
      </p:sp>
      <p:pic>
        <p:nvPicPr>
          <p:cNvPr id="8" name="New picture" descr="callout_image"/>
          <p:cNvPicPr>
            <a:picLocks noChangeAspect="1"/>
          </p:cNvPicPr>
          <p:nvPr/>
        </p:nvPicPr>
        <p:blipFill>
          <a:blip r:embed="rId4"/>
          <a:stretch>
            <a:fillRect/>
          </a:stretch>
        </p:blipFill>
        <p:spPr>
          <a:xfrm>
            <a:off x="6146800" y="1143000"/>
            <a:ext cx="2590800" cy="2590800"/>
          </a:xfrm>
          <a:prstGeom prst="rect">
            <a:avLst/>
          </a:prstGeom>
        </p:spPr>
      </p:pic>
    </p:spTree>
  </p:cSld>
  <p:clrMapOvr>
    <a:masterClrMapping/>
  </p:clrMapOvr>
  <p:transition/>
  <p:timing/>
</p:sld>
</file>

<file path=ppt/slides/slide6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prstClr val="white"/>
                </a:solidFill>
                <a:latin typeface="Trebuchet MS"/>
                <a:ea typeface="Trebuchet MS"/>
                <a:cs typeface="Trebuchet MS"/>
              </a:rPr>
              <a:t>The afternoon finds May </a:t>
            </a:r>
            <a:r>
              <a:rPr sz="1200" b="1">
                <a:solidFill>
                  <a:prstClr val="white"/>
                </a:solidFill>
                <a:latin typeface="Trebuchet MS"/>
                <a:ea typeface="Trebuchet MS"/>
                <a:cs typeface="Trebuchet MS"/>
              </a:rPr>
              <a:t>retreating to a serene 'disconnect-to-reconnect' sanctuary</a:t>
            </a:r>
            <a:r>
              <a:rPr sz="1200">
                <a:solidFill>
                  <a:prstClr val="white"/>
                </a:solidFill>
                <a:latin typeface="Trebuchet MS"/>
                <a:ea typeface="Trebuchet MS"/>
                <a:cs typeface="Trebuchet MS"/>
              </a:rPr>
              <a:t>, nestled within nature's embrace. Here, amid the rustling leaves and soothing streams, they </a:t>
            </a:r>
            <a:r>
              <a:rPr sz="1200" b="1">
                <a:solidFill>
                  <a:prstClr val="white"/>
                </a:solidFill>
                <a:latin typeface="Trebuchet MS"/>
                <a:ea typeface="Trebuchet MS"/>
                <a:cs typeface="Trebuchet MS"/>
              </a:rPr>
              <a:t>share meaningful moments</a:t>
            </a:r>
            <a:r>
              <a:rPr sz="1200">
                <a:solidFill>
                  <a:prstClr val="white"/>
                </a:solidFill>
                <a:latin typeface="Trebuchet MS"/>
                <a:ea typeface="Trebuchet MS"/>
                <a:cs typeface="Trebuchet MS"/>
              </a:rPr>
              <a:t> with fellow participants, all while leaving behind the relentless clamour of digital life.</a:t>
            </a:r>
          </a:p>
          <a:p>
            <a:pPr>
              <a:spcBef>
                <a:spcPct val="43750"/>
              </a:spcBef>
              <a:spcAft>
                <a:spcPct val="43750"/>
              </a:spcAft>
            </a:pPr>
            <a:r>
              <a:rPr sz="1200">
                <a:solidFill>
                  <a:prstClr val="white"/>
                </a:solidFill>
                <a:latin typeface="Trebuchet MS"/>
                <a:ea typeface="Trebuchet MS"/>
                <a:cs typeface="Trebuchet MS"/>
              </a:rPr>
              <a:t>As evening approaches, May indulges in a beauty ritual that marries past wisdom with modern innovations. They apply a luxurious cream, </a:t>
            </a:r>
            <a:r>
              <a:rPr sz="1200" b="1">
                <a:solidFill>
                  <a:prstClr val="white"/>
                </a:solidFill>
                <a:latin typeface="Trebuchet MS"/>
                <a:ea typeface="Trebuchet MS"/>
                <a:cs typeface="Trebuchet MS"/>
              </a:rPr>
              <a:t>enriched with ancient black rice and advanced yeast strains</a:t>
            </a:r>
            <a:r>
              <a:rPr sz="1200">
                <a:solidFill>
                  <a:prstClr val="white"/>
                </a:solidFill>
                <a:latin typeface="Trebuchet MS"/>
                <a:ea typeface="Trebuchet MS"/>
                <a:cs typeface="Trebuchet MS"/>
              </a:rPr>
              <a:t>, feeling grateful for this fusion of tradition and technology. They are reminded that beauty is not merely skin deep but rather a holistic and mindful experience.</a:t>
            </a:r>
          </a:p>
          <a:p>
            <a:pPr>
              <a:spcBef>
                <a:spcPct val="43750"/>
              </a:spcBef>
              <a:spcAft>
                <a:spcPct val="43750"/>
              </a:spcAft>
            </a:pPr>
            <a:r>
              <a:rPr sz="1200">
                <a:solidFill>
                  <a:prstClr val="white"/>
                </a:solidFill>
                <a:latin typeface="Trebuchet MS"/>
                <a:ea typeface="Trebuchet MS"/>
                <a:cs typeface="Trebuchet MS"/>
              </a:rPr>
              <a:t>As the day ends, May reflects on how their beauty routine, once a series of tasks, has transformed into a meaningful journey, embracing the </a:t>
            </a:r>
            <a:r>
              <a:rPr sz="1200" b="1">
                <a:solidFill>
                  <a:prstClr val="white"/>
                </a:solidFill>
                <a:latin typeface="Trebuchet MS"/>
                <a:ea typeface="Trebuchet MS"/>
                <a:cs typeface="Trebuchet MS"/>
              </a:rPr>
              <a:t>balance between simplicity and innovation</a:t>
            </a:r>
            <a:r>
              <a:rPr sz="1200">
                <a:solidFill>
                  <a:prstClr val="white"/>
                </a:solidFill>
                <a:latin typeface="Trebuchet MS"/>
                <a:ea typeface="Trebuchet MS"/>
                <a:cs typeface="Trebuchet MS"/>
              </a:rPr>
              <a:t> and fostering a deeper connection with their authentic self.</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A day in the life…</a:t>
            </a:r>
          </a:p>
        </p:txBody>
      </p:sp>
      <p:pic>
        <p:nvPicPr>
          <p:cNvPr id="8" name="New picture" descr="callout_image"/>
          <p:cNvPicPr>
            <a:picLocks noChangeAspect="1"/>
          </p:cNvPicPr>
          <p:nvPr/>
        </p:nvPicPr>
        <p:blipFill>
          <a:blip r:embed="rId4"/>
          <a:stretch>
            <a:fillRect/>
          </a:stretch>
        </p:blipFill>
        <p:spPr>
          <a:xfrm>
            <a:off x="342900" y="1143000"/>
            <a:ext cx="2590800" cy="2590800"/>
          </a:xfrm>
          <a:prstGeom prst="rect">
            <a:avLst/>
          </a:prstGeom>
        </p:spPr>
      </p:pic>
    </p:spTree>
  </p:cSld>
  <p:clrMapOvr>
    <a:masterClrMapping/>
  </p:clrMapOvr>
  <p:transition/>
  <p:timing/>
</p:sld>
</file>

<file path=ppt/slides/slide6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2" name="column_text1" descr="column_text1"/>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prstClr val="white"/>
                </a:solidFill>
                <a:latin typeface="Trebuchet MS"/>
                <a:ea typeface="Trebuchet MS"/>
                <a:cs typeface="Trebuchet MS"/>
              </a:rPr>
              <a:t>(MY) KNOWLEDGE IS POWER</a:t>
            </a:r>
          </a:p>
          <a:p>
            <a:pPr>
              <a:spcBef>
                <a:spcPct val="43750"/>
              </a:spcBef>
              <a:spcAft>
                <a:spcPct val="43750"/>
              </a:spcAft>
            </a:pPr>
            <a:r>
              <a:rPr sz="1200">
                <a:solidFill>
                  <a:prstClr val="white"/>
                </a:solidFill>
                <a:latin typeface="Trebuchet MS"/>
                <a:ea typeface="Trebuchet MS"/>
                <a:cs typeface="Trebuchet MS"/>
              </a:rPr>
              <a:t>Empowered consumers are driving demand for transparency and authenticity, seeking beauty products that align with their personal values and unique identities. Brands should leverage social media insights and focus on hyper-personalisation to capture this market.</a:t>
            </a:r>
          </a:p>
        </p:txBody>
      </p:sp>
      <p:sp>
        <p:nvSpPr>
          <p:cNvPr id="3" name="column_text2" descr="column_text2"/>
          <p:cNvSpPr>
            <a:spLocks noGrp="1"/>
          </p:cNvSpPr>
          <p:nvPr>
            <p:ph type="body" sz="quarter" idx="13"/>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prstClr val="white"/>
                </a:solidFill>
                <a:latin typeface="Trebuchet MS"/>
                <a:ea typeface="Trebuchet MS"/>
                <a:cs typeface="Trebuchet MS"/>
              </a:rPr>
              <a:t>TURNING THE TIDE</a:t>
            </a:r>
          </a:p>
          <a:p>
            <a:pPr>
              <a:spcBef>
                <a:spcPct val="43750"/>
              </a:spcBef>
              <a:spcAft>
                <a:spcPct val="43750"/>
              </a:spcAft>
            </a:pPr>
            <a:r>
              <a:rPr sz="1200">
                <a:solidFill>
                  <a:prstClr val="white"/>
                </a:solidFill>
                <a:latin typeface="Trebuchet MS"/>
                <a:ea typeface="Trebuchet MS"/>
                <a:cs typeface="Trebuchet MS"/>
              </a:rPr>
              <a:t>Sustainability is now a baseline expectation, with consumers favouring brands that integrate eco-friendly practices and collaborate with green initiatives, but not at the cost of product efficacy. Embrace science-driven expertise to lead in environmental stewardship and appeal to eco-conscious buyers.</a:t>
            </a:r>
          </a:p>
        </p:txBody>
      </p:sp>
      <p:sp>
        <p:nvSpPr>
          <p:cNvPr id="4" name="column_text3" descr="column_text3"/>
          <p:cNvSpPr>
            <a:spLocks noGrp="1"/>
          </p:cNvSpPr>
          <p:nvPr>
            <p:ph type="body" sz="quarter" idx="14"/>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prstClr val="white"/>
                </a:solidFill>
                <a:latin typeface="Trebuchet MS"/>
                <a:ea typeface="Trebuchet MS"/>
                <a:cs typeface="Trebuchet MS"/>
              </a:rPr>
              <a:t>THINK SLOW, MOVE FAST</a:t>
            </a:r>
          </a:p>
          <a:p>
            <a:pPr>
              <a:spcBef>
                <a:spcPct val="43750"/>
              </a:spcBef>
              <a:spcAft>
                <a:spcPct val="43750"/>
              </a:spcAft>
            </a:pPr>
            <a:r>
              <a:rPr sz="1200">
                <a:solidFill>
                  <a:prstClr val="white"/>
                </a:solidFill>
                <a:latin typeface="Trebuchet MS"/>
                <a:ea typeface="Trebuchet MS"/>
                <a:cs typeface="Trebuchet MS"/>
              </a:rPr>
              <a:t>The slow-beauty movement calls for simple, effective products that prioritise mental wellness and nostalgia. Brands should focus on transparency, ingredient safety, and creating products that enhance emotional wellbeing through soothing scents and textures.</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prstClr val="white"/>
                </a:solidFill>
                <a:latin typeface="Trebuchet MS"/>
                <a:ea typeface="Trebuchet MS"/>
                <a:cs typeface="Trebuchet MS"/>
              </a:rPr>
              <a:t>Key takeaways</a:t>
            </a:r>
          </a:p>
        </p:txBody>
      </p:sp>
    </p:spTree>
  </p:cSld>
  <p:clrMapOvr>
    <a:masterClrMapping/>
  </p:clrMapOvr>
  <p:transition/>
  <p:timing/>
</p:sld>
</file>

<file path=ppt/slides/slide6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analyst_info" descr="analyst_info"/>
          <p:cNvSpPr>
            <a:spLocks noGrp="1"/>
          </p:cNvSpPr>
          <p:nvPr>
            <p:ph type="body" sz="quarter" idx="16"/>
          </p:nvPr>
        </p:nvSpPr>
        <p:spPr/>
        <p:txBody>
          <a:bodyPr lIns="0" tIns="46800" rIns="0" bIns="46800"/>
          <a:lstStyle>
            <a:lvl1pPr marL="0" indent="0">
              <a:buNone/>
              <a:defRPr sz="1200" b="0" baseline="0">
                <a:solidFill>
                  <a:schemeClr val="tx1"/>
                </a:solidFill>
                <a:latin typeface="Trebuchet MS"/>
                <a:cs typeface="Trebuchet MS"/>
              </a:defRPr>
            </a:lvl1pPr>
          </a:lstStyle>
          <a:p>
            <a:pPr>
              <a:spcBef>
                <a:spcPct val="43750"/>
              </a:spcBef>
              <a:spcAft>
                <a:spcPct val="2880"/>
              </a:spcAft>
            </a:pPr>
            <a:r>
              <a:rPr sz="1200" b="1">
                <a:latin typeface="Trebuchet MS"/>
                <a:ea typeface="Trebuchet MS"/>
                <a:cs typeface="Trebuchet MS"/>
              </a:rPr>
              <a:t>Andrew McDougall</a:t>
            </a:r>
          </a:p>
          <a:p>
            <a:pPr>
              <a:spcBef>
                <a:spcPct val="43750"/>
              </a:spcBef>
              <a:spcAft>
                <a:spcPct val="2880"/>
              </a:spcAft>
            </a:pPr>
            <a:r>
              <a:rPr sz="1200">
                <a:latin typeface="Trebuchet MS"/>
                <a:ea typeface="Trebuchet MS"/>
                <a:cs typeface="Trebuchet MS"/>
              </a:rPr>
              <a:t>Global Beauty &amp; Personal Care Analyst</a:t>
            </a:r>
          </a:p>
          <a:p>
            <a:pPr>
              <a:spcBef>
                <a:spcPct val="43750"/>
              </a:spcBef>
              <a:spcAft>
                <a:spcPct val="2880"/>
              </a:spcAft>
            </a:pPr>
            <a:r>
              <a:rPr sz="1200">
                <a:latin typeface="Trebuchet MS"/>
                <a:ea typeface="Trebuchet MS"/>
                <a:cs typeface="Trebuchet MS"/>
              </a:rPr>
              <a:t>amcdougall@mintel.com</a:t>
            </a:r>
          </a:p>
        </p:txBody>
      </p:sp>
      <p:pic>
        <p:nvPicPr>
          <p:cNvPr id="4" name="New picture" descr="analyst_photo"/>
          <p:cNvPicPr>
            <a:picLocks noChangeAspect="1"/>
          </p:cNvPicPr>
          <p:nvPr/>
        </p:nvPicPr>
        <p:blipFill>
          <a:blip r:embed="rId2"/>
          <a:stretch>
            <a:fillRect/>
          </a:stretch>
        </p:blipFill>
        <p:spPr>
          <a:xfrm>
            <a:off x="317500" y="1117600"/>
            <a:ext cx="1930400" cy="1930400"/>
          </a:xfrm>
          <a:prstGeom prst="rect">
            <a:avLst/>
          </a:prstGeom>
        </p:spPr>
      </p:pic>
    </p:spTree>
  </p:cSld>
  <p:clrMapOvr>
    <a:masterClrMapping/>
  </p:clrMapOvr>
  <p:transition/>
  <p:timing/>
</p:sld>
</file>

<file path=ppt/tags/tag1.xml><?xml version="1.0" encoding="utf-8"?>
<p:tagLst xmlns:p="http://schemas.openxmlformats.org/presentationml/2006/main">
  <p:tag name="AS_OS" val="Unix 2.6 unknown"/>
  <p:tag name="AS_RELEASE_DATE" val="2019.08.31"/>
  <p:tag name="AS_TITLE" val="Aspose.Slides for Java"/>
  <p:tag name="AS_VERSION" val="19.8"/>
</p:tagLst>
</file>

<file path=ppt/theme/_rels/theme2.xml.rels>&#65279;<?xml version="1.0" encoding="utf-8" standalone="yes"?><Relationships xmlns="http://schemas.openxmlformats.org/package/2006/relationships"><Relationship Id="rId1" Type="http://schemas.openxmlformats.org/officeDocument/2006/relationships/image" Target="../media/image20.jpeg" /></Relationships>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r="http://schemas.openxmlformats.org/officeDocument/2006/relationships" xmlns:a="http://schemas.openxmlformats.org/drawingml/2006/main" name="master_clients_new">
  <a:themeElements>
    <a:clrScheme name="Custom 1">
      <a:dk1>
        <a:srgbClr val="000000"/>
      </a:dk1>
      <a:lt1>
        <a:srgbClr val="FFFFFF"/>
      </a:lt1>
      <a:dk2>
        <a:srgbClr val="000000"/>
      </a:dk2>
      <a:lt2>
        <a:srgbClr val="FFFFFF"/>
      </a:lt2>
      <a:accent1>
        <a:srgbClr val="1C355D"/>
      </a:accent1>
      <a:accent2>
        <a:srgbClr val="569AD4"/>
      </a:accent2>
      <a:accent3>
        <a:srgbClr val="7DBD93"/>
      </a:accent3>
      <a:accent4>
        <a:srgbClr val="A4388C"/>
      </a:accent4>
      <a:accent5>
        <a:srgbClr val="E66623"/>
      </a:accent5>
      <a:accent6>
        <a:srgbClr val="4E4F8C"/>
      </a:accent6>
      <a:hlink>
        <a:srgbClr val="026FD9"/>
      </a:hlink>
      <a:folHlink>
        <a:srgbClr val="026FD9"/>
      </a:folHlink>
    </a:clrScheme>
    <a:fontScheme name="Office Classic 2">
      <a:majorFont>
        <a:latin typeface="Arial" pitchFamily="34" charset="0"/>
        <a:ea typeface="Arial" pitchFamily="34" charset="0"/>
        <a:cs typeface="Arial" pitchFamily="34" charset="0"/>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itchFamily="34" charset="0"/>
        <a:ea typeface="Arial" pitchFamily="34" charset="0"/>
        <a:cs typeface="Arial" pitchFamily="34" charset="0"/>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quity">
      <a:fillStyleLst>
        <a:solidFill>
          <a:schemeClr val="phClr"/>
        </a:solidFill>
        <a:blipFill>
          <a:blip r:embed="rId1">
            <a:duotone>
              <a:schemeClr val="phClr">
                <a:tint val="30000"/>
                <a:satMod val="300000"/>
              </a:schemeClr>
              <a:schemeClr val="phClr">
                <a:tint val="40000"/>
                <a:satMod val="200000"/>
              </a:schemeClr>
            </a:duotone>
          </a:blip>
          <a:tile tx="0" ty="0" sx="70000" sy="70000" flip="none" algn="ctr"/>
        </a:blipFill>
        <a:blipFill>
          <a:blip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Presentation1" id="{5E167998-137C-4D20-BDDE-64A91D6FA164}" vid="{B32D9585-4CE2-49A4-B99E-C09588B53667}"/>
    </a:ext>
  </a:extLst>
</a:theme>
</file>

<file path=ppt/theme/theme3.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412</Paragraphs>
  <Slides>66</Slides>
  <Notes>64</Notes>
  <TotalTime>1</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66</vt:i4>
      </vt:variant>
    </vt:vector>
  </HeadingPairs>
  <TitlesOfParts>
    <vt:vector baseType="lpstr" size="74">
      <vt:lpstr>Arial</vt:lpstr>
      <vt:lpstr>Calibri</vt:lpstr>
      <vt:lpstr>ＭＳ Ｐゴシック</vt:lpstr>
      <vt:lpstr>MS PGothic</vt:lpstr>
      <vt:lpstr>Trebuchet MS</vt:lpstr>
      <vt:lpstr>Helvetica</vt:lpstr>
      <vt:lpstr>Wingdings</vt:lpstr>
      <vt:lpstr>Office Theme</vt:lpstr>
      <vt:lpstr>2025 Beauty &amp; Personal Care Trends</vt:lpstr>
      <vt:lpstr>PowerPoint Presentation</vt:lpstr>
      <vt:lpstr>Introducing Mintel's 2025 Beauty &amp; Personal Care Trends</vt:lpstr>
      <vt:lpstr>The methodology of the 2025 Global Beauty &amp; Personal Care Trends</vt:lpstr>
      <vt:lpstr>Time for a profound transformation in the BPC landscape</vt:lpstr>
      <vt:lpstr>Discover all our 2025 Trends</vt:lpstr>
      <vt:lpstr>(MY) KNOWLEDGE IS POWER</vt:lpstr>
      <vt:lpstr>Empower beauty choices</vt:lpstr>
      <vt:lpstr>What's now?</vt:lpstr>
      <vt:lpstr>Consumers demand self-expression and control over choices</vt:lpstr>
      <vt:lpstr>Early indicators of self-expression</vt:lpstr>
      <vt:lpstr>Viral beauty trends offer minimal effort with maximum results</vt:lpstr>
      <vt:lpstr>Guide consumers towards a safer beauty journey</vt:lpstr>
      <vt:lpstr>Knowledge fuels the surge in preventative beauty solutions</vt:lpstr>
      <vt:lpstr>What's next?</vt:lpstr>
      <vt:lpstr>Embrace individuality and innovation in beauty solutions</vt:lpstr>
      <vt:lpstr>Redefining health, safety and individuality in a new era</vt:lpstr>
      <vt:lpstr>Convenience-obsessed consumers will demand real-time insights…</vt:lpstr>
      <vt:lpstr>…but an overwhelming amount of information spurs wellness fatigue</vt:lpstr>
      <vt:lpstr>Demand for unbiased clinical results and visual proof drives beauty innovation</vt:lpstr>
      <vt:lpstr>Leveraging advanced technology to offer personalised beauty solutions</vt:lpstr>
      <vt:lpstr>Unlock smart personalisation</vt:lpstr>
      <vt:lpstr>What will happen in the future…</vt:lpstr>
      <vt:lpstr>A day in the life…</vt:lpstr>
      <vt:lpstr>A day in the life…</vt:lpstr>
      <vt:lpstr>A day in the life…</vt:lpstr>
      <vt:lpstr>TURNING THE TIDE</vt:lpstr>
      <vt:lpstr>Shifting beauty: the path to sustainable consumer choices</vt:lpstr>
      <vt:lpstr>What's now?</vt:lpstr>
      <vt:lpstr>Consumers demand ethical leadership</vt:lpstr>
      <vt:lpstr>Sustainability as the new standard</vt:lpstr>
      <vt:lpstr>Commit to 'leave no trace' practices</vt:lpstr>
      <vt:lpstr>Consumers seek sustainable solutions when individual benefits are clear</vt:lpstr>
      <vt:lpstr>A revival of phyto and alt ingredients</vt:lpstr>
      <vt:lpstr>What's next?</vt:lpstr>
      <vt:lpstr>The rise of eco-conscious beauty choices are driven by climate awareness</vt:lpstr>
      <vt:lpstr>Embrace the future and redefine sustainable beauty through innovation</vt:lpstr>
      <vt:lpstr>Frame sustainability as a benefit to make it an integral and effortless part of the consumer experience</vt:lpstr>
      <vt:lpstr>Fragrances pave the way for upcycled materials</vt:lpstr>
      <vt:lpstr>Sustainable innovations fuel the beauty revolution</vt:lpstr>
      <vt:lpstr>Groundbreaking sustainability initiatives will harmonise with the Earth's natural systems</vt:lpstr>
      <vt:lpstr>What will happen in the future…</vt:lpstr>
      <vt:lpstr>A day in the life…</vt:lpstr>
      <vt:lpstr>A day in the life…</vt:lpstr>
      <vt:lpstr>A day in the life…</vt:lpstr>
      <vt:lpstr>THINK SLOW, MOVE FAST</vt:lpstr>
      <vt:lpstr>Move towards mindfulness and intentionality</vt:lpstr>
      <vt:lpstr>What's now?</vt:lpstr>
      <vt:lpstr>Mental wellness and nostalgia are at the heart of savvy consumer choices</vt:lpstr>
      <vt:lpstr>Brands can thrive by embracing simplicity</vt:lpstr>
      <vt:lpstr>Harness AI for personalised and purposeful consumer experiences</vt:lpstr>
      <vt:lpstr>Develop products that support mental wellness, such as calming or aromatherapeutic solutions</vt:lpstr>
      <vt:lpstr>Social media glamorises the simple life</vt:lpstr>
      <vt:lpstr>What's next?</vt:lpstr>
      <vt:lpstr>Consumers reflect a holistic and proactive attitude towards personal wellbeing</vt:lpstr>
      <vt:lpstr>Strategies for comfort, wellness and credibility lead the slow-beauty revolution</vt:lpstr>
      <vt:lpstr>Reinvent traditional ingredients that offer natural benefits to appeal to consumers seeking simplicity</vt:lpstr>
      <vt:lpstr>Set the pace for natural and mindful wellbeing</vt:lpstr>
      <vt:lpstr>Focus on a gradual, scientifically supported approach to ageing and wellness</vt:lpstr>
      <vt:lpstr>Redefine slow beauty with biohacking</vt:lpstr>
      <vt:lpstr>What will happen in the future…</vt:lpstr>
      <vt:lpstr>A day in the life…</vt:lpstr>
      <vt:lpstr>A day in the life…</vt:lpstr>
      <vt:lpstr>A day in the life…</vt:lpstr>
      <vt:lpstr>Key takeaways</vt:lpstr>
      <vt:lpstr>PowerPoint Presentation</vt:lpstr>
    </vt:vector>
  </TitlesOfParts>
  <LinksUpToDate>0</LinksUpToDate>
  <SharedDoc>0</SharedDoc>
  <HyperlinksChanged>0</HyperlinksChanged>
  <Application>Aspose.Slides for Java</Application>
  <AppVersion>19.0800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2024-11-26T22:06:46.566</cp:lastPrinted>
  <dcterms:created xsi:type="dcterms:W3CDTF">2024-11-26T22:06:46Z</dcterms:created>
  <dcterms:modified xsi:type="dcterms:W3CDTF">2024-11-26T22:06:47Z</dcterms:modified>
</cp:coreProperties>
</file>